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368" r:id="rId2"/>
    <p:sldId id="369" r:id="rId3"/>
    <p:sldId id="370" r:id="rId4"/>
    <p:sldId id="371" r:id="rId5"/>
    <p:sldId id="372" r:id="rId6"/>
    <p:sldId id="373" r:id="rId7"/>
    <p:sldId id="374" r:id="rId8"/>
    <p:sldId id="375" r:id="rId9"/>
    <p:sldId id="376" r:id="rId10"/>
    <p:sldId id="377" r:id="rId11"/>
    <p:sldId id="378" r:id="rId12"/>
    <p:sldId id="379" r:id="rId13"/>
    <p:sldId id="380" r:id="rId14"/>
    <p:sldId id="381" r:id="rId15"/>
    <p:sldId id="382" r:id="rId16"/>
    <p:sldId id="383" r:id="rId17"/>
    <p:sldId id="384" r:id="rId18"/>
    <p:sldId id="385" r:id="rId19"/>
    <p:sldId id="386" r:id="rId20"/>
    <p:sldId id="387" r:id="rId21"/>
  </p:sldIdLst>
  <p:sldSz cx="9144000" cy="5143500" type="screen16x9"/>
  <p:notesSz cx="6858000" cy="9144000"/>
  <p:embeddedFontLst>
    <p:embeddedFont>
      <p:font typeface="Proxima Nova" panose="0200050603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94726"/>
  </p:normalViewPr>
  <p:slideViewPr>
    <p:cSldViewPr snapToGrid="0">
      <p:cViewPr varScale="1">
        <p:scale>
          <a:sx n="142" d="100"/>
          <a:sy n="142" d="100"/>
        </p:scale>
        <p:origin x="1368" y="4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back to Python for Data Science! I’m Your Name, your Sr Data Scientist trainer. Today is Day 2 and we’re diving into one of the most impactful aspects of programming: control statements.</a:t>
            </a:r>
          </a:p>
          <a:p>
            <a:endParaRPr/>
          </a:p>
          <a:p>
            <a:r>
              <a:t>From our introduction yesterday, we now move into decision-making tools—`if`, `else`, `elif`, and loops. These are the building blocks that let your programs think, evaluate, and repeat actions intelligently.</a:t>
            </a:r>
          </a:p>
          <a:p>
            <a:endParaRPr/>
          </a:p>
          <a:p>
            <a:r>
              <a:t>This session will be highly interactive with examples, challenges, and a hands-on mini project that ties logic with automation. Let’s begin a deeper dive into Python’s power of control!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`for` loop with `range()` is one of the most common loop patterns in Python. It allows iteration over a sequence of numbers. The range function takes up to three arguments: start, stop, and step. For example, `range(1, 10, 2)` gives you 1, 3, 5, 7, 9.</a:t>
            </a:r>
          </a:p>
          <a:p>
            <a:endParaRPr/>
          </a:p>
          <a:p>
            <a:r>
              <a:t>Using `for i in range(n)` is perfect when you need to perform a fixed number of iterations. You can also use `range()` to loop in reverse by providing a negative step or start from any non-zero index.</a:t>
            </a:r>
          </a:p>
          <a:p>
            <a:endParaRPr/>
          </a:p>
          <a:p>
            <a:r>
              <a:t>This method is ideal for counters, data indexing, or scenarios requiring step-based iteration.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Python allows easy iteration over iterable objects like lists and strings. When using `for item in list`, Python retrieves each item one at a time, without needing an index counter.</a:t>
            </a:r>
          </a:p>
          <a:p>
            <a:endParaRPr/>
          </a:p>
          <a:p>
            <a:r>
              <a:t>For strings, each character can be accessed individually in a loop using the same syntax. This makes it simple to analyze or manipulate sequences of characters or values.</a:t>
            </a:r>
          </a:p>
          <a:p>
            <a:endParaRPr/>
          </a:p>
          <a:p>
            <a:r>
              <a:t>This pattern is clean, concise, and Pythonic. It’s also highly versatile—working on tuples, sets, dictionaries (with `.items()`), and more.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`while` loop continues executing a block as long as its condition remains true. Unlike `for` loops which are count-based, `while` loops are condition-based—perfect for situations where repetitions are unpredictable.</a:t>
            </a:r>
          </a:p>
          <a:p>
            <a:endParaRPr/>
          </a:p>
          <a:p>
            <a:r>
              <a:t>Example: continue asking the user for a valid password until it's correct. Or keep checking for an event to occur. But be cautious—missing an update to the loop condition can lead to an infinite loop.</a:t>
            </a:r>
          </a:p>
          <a:p>
            <a:endParaRPr/>
          </a:p>
          <a:p>
            <a:r>
              <a:t>Used wisely, `while` loops allow for reactive, event-driven code that adapts in real-time.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Loop control statements refine how a loop behaves during execution. `break` stops the loop completely and moves to the code after it. This is helpful in early exits—for example, breaking on the first match.</a:t>
            </a:r>
          </a:p>
          <a:p>
            <a:endParaRPr/>
          </a:p>
          <a:p>
            <a:r>
              <a:t>`continue` skips the current iteration and goes to the next, often used when a condition disqualifies certain items from processing.</a:t>
            </a:r>
          </a:p>
          <a:p>
            <a:endParaRPr/>
          </a:p>
          <a:p>
            <a:r>
              <a:t>`pass` is a no-operation placeholder. It allows syntactically correct code where logic will be added later, like empty function bodies or unfinished branches.</a:t>
            </a:r>
          </a:p>
          <a:p>
            <a:endParaRPr/>
          </a:p>
          <a:p>
            <a:r>
              <a:t>Used appropriately, these statements can make your loops more intelligent and purposeful.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Nested loops allow you to perform iteration within iteration. For example, iterating through rows and columns of a matrix, or looping through every item in multiple categories.</a:t>
            </a:r>
          </a:p>
          <a:p>
            <a:endParaRPr/>
          </a:p>
          <a:p>
            <a:r>
              <a:t>They’re commonly used in multidimensional data processing, generating grids, or solving problems with multiple levels of logic like sudoku or chessboards. However, they can increase complexity and slow performance if not managed properly.</a:t>
            </a:r>
          </a:p>
          <a:p>
            <a:endParaRPr/>
          </a:p>
          <a:p>
            <a:r>
              <a:t>Always analyze whether a nested loop is essential or if logic can be simplified. List comprehensions and modular code often provide cleaner alternatives.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Loops power real-world systems. In data science, `for` loops are used to batch-process thousands of records—applying transformations, filters, or aggregations. In automation, they trigger events or scan files, logs, or live streams.</a:t>
            </a:r>
          </a:p>
          <a:p>
            <a:endParaRPr/>
          </a:p>
          <a:p>
            <a:r>
              <a:t>`while` loops monitor changing conditions, like watching for system alerts or reading real-time data from sensors. Loops are also essential in game development to update visuals, track input, or refresh the UI at each frame.</a:t>
            </a:r>
          </a:p>
          <a:p>
            <a:endParaRPr/>
          </a:p>
          <a:p>
            <a:r>
              <a:t>These applications show the transition from toy examples to real automation and intelligence driven by loop logic.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hands-on mini project simulates an ATM machine. Users can 'log in' with a PIN, then choose actions like checking their balance, withdrawing funds, or exiting. We’ll use `while` loops for session control and `if` conditions for menu handling.</a:t>
            </a:r>
          </a:p>
          <a:p>
            <a:endParaRPr/>
          </a:p>
          <a:p>
            <a:r>
              <a:t>It starts with a login validation—limiting failed attempts. Once authenticated, a loop presents options. Each selection is handled with conditionals. The project introduces real-life logic, data storage (like a balance variable), and flow control.</a:t>
            </a:r>
          </a:p>
          <a:p>
            <a:endParaRPr/>
          </a:p>
          <a:p>
            <a:r>
              <a:t>By the end, students will experience how foundational logic transforms into a functioning user interaction model.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implement the ATM simulation, we start with a secure login loop. Ask the user to enter a PIN and validate it, allowing only three attempts.</a:t>
            </a:r>
          </a:p>
          <a:p>
            <a:endParaRPr/>
          </a:p>
          <a:p>
            <a:r>
              <a:t>Once validated, present a simple menu in a loop. Use input to let users choose between checking their balance, withdrawing funds, or exiting. Handle these choices using `if-elif-else` conditions.</a:t>
            </a:r>
          </a:p>
          <a:p>
            <a:endParaRPr/>
          </a:p>
          <a:p>
            <a:r>
              <a:t>The session continues until the user selects 'Exit'. This demonstrates real control flow in action, handling user input and conditions within a loop context.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Let’s walk through a sample implementation of the ATM simulation. First, the PIN validation block uses a `while` loop with a counter. If the correct PIN is entered, the user proceeds; otherwise, access is denied after 3 attempts.</a:t>
            </a:r>
          </a:p>
          <a:p>
            <a:endParaRPr/>
          </a:p>
          <a:p>
            <a:r>
              <a:t>Inside the main loop, a menu is displayed repeatedly. Based on the input, `if` statements determine whether to show the balance, handle a withdrawal (checking if funds are sufficient), or exit the session.</a:t>
            </a:r>
          </a:p>
          <a:p>
            <a:endParaRPr/>
          </a:p>
          <a:p>
            <a:r>
              <a:t>This complete structure demonstrates how loops and conditionals come together in real applications. It's interactive, responsive, and logically segmented for clarity.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A peer review is one of the best ways to improve code quality. Review a partner’s ATM simulation implementation or a sample given in class. Look for correct structure, proper use of loops and conditionals, and overall clarity.</a:t>
            </a:r>
          </a:p>
          <a:p>
            <a:endParaRPr/>
          </a:p>
          <a:p>
            <a:r>
              <a:t>Discuss what’s working and what could be improved. Are there redundant blocks? Could the code be cleaner or more efficient?</a:t>
            </a:r>
          </a:p>
          <a:p>
            <a:endParaRPr/>
          </a:p>
          <a:p>
            <a:r>
              <a:t>This practice sharpens your eye for detail, improves your own coding habits, and encourages teamwork. Software development is collaborative—getting used to code reviews early sets the stage for real-world success.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Control statements are the heart of logic in any programming language. They determine how your program reacts to different inputs and conditions. In Python, control statements guide the flow of execution by enabling decisions and repetitions.</a:t>
            </a:r>
          </a:p>
          <a:p>
            <a:endParaRPr/>
          </a:p>
          <a:p>
            <a:r>
              <a:t>These include conditional statements like `if`, `elif`, and `else`, and loop-related structures like `for`, `while`, and modifiers such as `break` and `continue`. Without these tools, your code is static and linear.</a:t>
            </a:r>
          </a:p>
          <a:p>
            <a:endParaRPr/>
          </a:p>
          <a:p>
            <a:r>
              <a:t>Whether it’s processing user input, validating credentials, or building automated workflows, control statements form the backbone of interactive applications. Let’s explore how to harness this power.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Today we explored Python control statements in depth—conditionals, loops, and logical constructs that bring your programs to life. You built an ATM simulator, practiced real-world decision logic, and engaged in peer review.</a:t>
            </a:r>
          </a:p>
          <a:p>
            <a:endParaRPr/>
          </a:p>
          <a:p>
            <a:r>
              <a:t>Homework for tonight: Build a calculator that supports addition, subtraction, multiplication, and division. It should run until the user chooses to exit, and handle input errors gracefully.</a:t>
            </a:r>
          </a:p>
          <a:p>
            <a:endParaRPr/>
          </a:p>
          <a:p>
            <a:r>
              <a:t>Tomorrow we’ll expand into data structures, beginning with lists, tuples, and dictionaries. Review today’s material and be ready to use it in more complex contexts.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`if` statement is Python’s primary tool for decision-making. It evaluates a condition, and if that condition is true, it executes the indented block of code beneath it.</a:t>
            </a:r>
          </a:p>
          <a:p>
            <a:endParaRPr/>
          </a:p>
          <a:p>
            <a:r>
              <a:t>For instance, in the condition `if age &gt; 18`, Python checks if the age is greater than 18. If it is, the block of code (like `print("Eligible to vote")`) will run. If not, Python skips it. Remember, indentation is not optional in Python—it's mandatory and denotes the code block being controlled.</a:t>
            </a:r>
          </a:p>
          <a:p>
            <a:endParaRPr/>
          </a:p>
          <a:p>
            <a:r>
              <a:t>This ability to selectively execute code is the first step toward making your programs intelligent. We'll build on this to add more logic layers in the coming slides.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`elif` and `else` clauses build on the basic `if` statement by introducing flexibility and completeness in decision-making. `elif`, which stands for "else if," lets you check multiple conditions one by one. Python executes the first true condition it finds.</a:t>
            </a:r>
          </a:p>
          <a:p>
            <a:endParaRPr/>
          </a:p>
          <a:p>
            <a:r>
              <a:t>The `else` clause is the default block—it runs when none of the preceding conditions are true. This ensures that your program always has a response, even if none of the specific conditions match.</a:t>
            </a:r>
          </a:p>
          <a:p>
            <a:endParaRPr/>
          </a:p>
          <a:p>
            <a:r>
              <a:t>Here's a simple pattern: `if x &gt; 0`, do something; `elif x == 0`, do something else; `else`, handle the rest. This structure makes your code predictable and robust.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bring `if-elif-else` to life, let’s explore common real-world scenarios. One example is age-based classification—if a person’s age is less than 18, they’re a minor; between 18 and 60, an adult; above 60, a senior. This clear branching logic is a perfect use case.</a:t>
            </a:r>
          </a:p>
          <a:p>
            <a:endParaRPr/>
          </a:p>
          <a:p>
            <a:r>
              <a:t>Similarly, login systems use conditions to check username validity, password correctness, and whether an account is locked. Traffic systems use branching to decide what action to take depending on the signal color.</a:t>
            </a:r>
          </a:p>
          <a:p>
            <a:endParaRPr/>
          </a:p>
          <a:p>
            <a:r>
              <a:t>Another example is weather-based suggestions: based on temperature and forecast, you can tell the user whether to carry an umbrella or wear sunscreen. These real-world applications show how foundational control statements are.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Nested conditionals allow deeper logic in your program. Think of scenarios where one decision leads to another—if a user is logged in, then check their subscription status, and if active, grant access.</a:t>
            </a:r>
          </a:p>
          <a:p>
            <a:endParaRPr/>
          </a:p>
          <a:p>
            <a:r>
              <a:t>This chain of logic relies on nesting `if` statements within others. Python supports this but requires careful indentation to keep the structure readable. Misaligned blocks not only break the program but also confuse collaborators.</a:t>
            </a:r>
          </a:p>
          <a:p>
            <a:endParaRPr/>
          </a:p>
          <a:p>
            <a:r>
              <a:t>As a best practice, avoid excessive nesting by refactoring blocks into functions or using logical operators. Balance flexibility with maintainability when using nested logic.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Even experienced developers make errors in conditionals. One of the most common is incorrect indentation. Python’s reliance on indentation to define blocks makes it crucial to align code properly.</a:t>
            </a:r>
          </a:p>
          <a:p>
            <a:endParaRPr/>
          </a:p>
          <a:p>
            <a:r>
              <a:t>Another issue is unreachable code—like placing an `else` clause after a return or break statement that ends the function. Also, ordering matters: put the most likely conditions at the top for clarity and efficiency.</a:t>
            </a:r>
          </a:p>
          <a:p>
            <a:endParaRPr/>
          </a:p>
          <a:p>
            <a:r>
              <a:t>A subtle but dangerous mistake is using `=` instead of `==` in conditions. The first is assignment, not comparison! Logical errors also come from combining conditions poorly. Always test your branches and edge cases thoroughly.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Time to put your understanding to the test. Consider this small snippet:</a:t>
            </a:r>
          </a:p>
          <a:p>
            <a:r>
              <a:t>```python</a:t>
            </a:r>
          </a:p>
          <a:p>
            <a:r>
              <a:t>x = 10</a:t>
            </a:r>
          </a:p>
          <a:p>
            <a:r>
              <a:t>if x &gt; 5:</a:t>
            </a:r>
          </a:p>
          <a:p>
            <a:r>
              <a:t>    if x &lt; 15:</a:t>
            </a:r>
          </a:p>
          <a:p>
            <a:r>
              <a:t>        print("A")</a:t>
            </a:r>
          </a:p>
          <a:p>
            <a:r>
              <a:t>    else:</a:t>
            </a:r>
          </a:p>
          <a:p>
            <a:r>
              <a:t>        print("B")</a:t>
            </a:r>
          </a:p>
          <a:p>
            <a:r>
              <a:t>else:</a:t>
            </a:r>
          </a:p>
          <a:p>
            <a:r>
              <a:t>    print("C")</a:t>
            </a:r>
          </a:p>
          <a:p>
            <a:r>
              <a:t>```</a:t>
            </a:r>
          </a:p>
          <a:p>
            <a:endParaRPr/>
          </a:p>
          <a:p>
            <a:r>
              <a:t>What will this print? Walk through each condition logically. `x` is 10, which is greater than 5 and less than 15. Both conditions are true, so the inner block prints 'A'.</a:t>
            </a:r>
          </a:p>
          <a:p>
            <a:endParaRPr/>
          </a:p>
          <a:p>
            <a:r>
              <a:t>Quizzes like these reinforce how control flows through your code and highlight the importance of indentation and logic 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Loops are essential for automation in programming. They let your code perform actions repeatedly without needing to duplicate lines. Python supports two primary loops: `for` and `while`.</a:t>
            </a:r>
          </a:p>
          <a:p>
            <a:endParaRPr/>
          </a:p>
          <a:p>
            <a:r>
              <a:t>A `for` loop is typically used when you know how many times you want to repeat an action—such as iterating over a list or a range of numbers. A `while` loop, on the other hand, continues executing until a condition becomes false, making it useful when the number of iterations isn't fixed.</a:t>
            </a:r>
          </a:p>
          <a:p>
            <a:endParaRPr/>
          </a:p>
          <a:p>
            <a:r>
              <a:t>Understanding when to use each loop will help you write cleaner, more efficient Python code. Let’s explore these loops in detail next.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Welcome Back!</a:t>
            </a:r>
          </a:p>
        </p:txBody>
      </p:sp>
      <p:sp>
        <p:nvSpPr>
          <p:cNvPr id="4" name="Subtitle 3"/>
          <p:cNvSpPr>
            <a:spLocks noGrp="1"/>
          </p:cNvSpPr>
          <p:nvPr>
            <p:ph type="subTitle" idx="13"/>
          </p:nvPr>
        </p:nvSpPr>
        <p:spPr/>
        <p:txBody>
          <a:bodyPr>
            <a:normAutofit/>
          </a:bodyPr>
          <a:lstStyle/>
          <a:p>
            <a:r>
              <a:t>Day 2 – Control Statements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157001"/>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Trainer:</a:t>
            </a:r>
            <a:r>
              <a:rPr lang="en-US" sz="1300" b="1" i="0" dirty="0">
                <a:solidFill>
                  <a:srgbClr val="616161"/>
                </a:solidFill>
                <a:latin typeface="Proxima Nova"/>
              </a:rPr>
              <a:t> Chandramouli Das</a:t>
            </a:r>
            <a:r>
              <a:rPr sz="1300" b="1" i="0" dirty="0">
                <a:solidFill>
                  <a:srgbClr val="616161"/>
                </a:solidFill>
                <a:latin typeface="Proxima Nova"/>
              </a:rPr>
              <a:t>:</a:t>
            </a:r>
            <a:r>
              <a:rPr sz="1300" b="0" i="0" dirty="0">
                <a:solidFill>
                  <a:srgbClr val="616161"/>
                </a:solidFill>
                <a:latin typeface="Proxima Nova"/>
              </a:rPr>
              <a:t> Sr Data Scientist</a:t>
            </a:r>
          </a:p>
          <a:p>
            <a:pPr marL="228600" lvl="1" indent="-91440" algn="l">
              <a:spcBef>
                <a:spcPts val="1200"/>
              </a:spcBef>
              <a:spcAft>
                <a:spcPts val="0"/>
              </a:spcAft>
              <a:buSzPct val="100000"/>
              <a:buFont typeface="Arial"/>
              <a:buChar char="•"/>
            </a:pPr>
            <a:r>
              <a:rPr sz="1300" b="1" i="0" dirty="0">
                <a:solidFill>
                  <a:srgbClr val="616161"/>
                </a:solidFill>
                <a:latin typeface="Proxima Nova"/>
              </a:rPr>
              <a:t>Focus Area:</a:t>
            </a:r>
            <a:r>
              <a:rPr sz="1300" b="0" i="0" dirty="0">
                <a:solidFill>
                  <a:srgbClr val="616161"/>
                </a:solidFill>
                <a:latin typeface="Proxima Nova"/>
              </a:rPr>
              <a:t> Decision-making and repetition in Python using control flow statements</a:t>
            </a:r>
          </a:p>
          <a:p>
            <a:pPr marL="228600" lvl="1" indent="-91440" algn="l">
              <a:spcBef>
                <a:spcPts val="1200"/>
              </a:spcBef>
              <a:spcAft>
                <a:spcPts val="0"/>
              </a:spcAft>
              <a:buSzPct val="100000"/>
              <a:buFont typeface="Arial"/>
              <a:buChar char="•"/>
            </a:pPr>
            <a:r>
              <a:rPr sz="1300" b="1" i="0" dirty="0">
                <a:solidFill>
                  <a:srgbClr val="616161"/>
                </a:solidFill>
                <a:latin typeface="Proxima Nova"/>
              </a:rPr>
              <a:t>From Day 1 to Today:</a:t>
            </a:r>
            <a:r>
              <a:rPr sz="1300" b="0" i="0" dirty="0">
                <a:solidFill>
                  <a:srgbClr val="616161"/>
                </a:solidFill>
                <a:latin typeface="Proxima Nova"/>
              </a:rPr>
              <a:t> We shift from syntax to logic, bringing life to programs</a:t>
            </a:r>
          </a:p>
          <a:p>
            <a:pPr marL="228600" lvl="1" indent="-91440" algn="l">
              <a:spcBef>
                <a:spcPts val="1200"/>
              </a:spcBef>
              <a:spcAft>
                <a:spcPts val="0"/>
              </a:spcAft>
              <a:buSzPct val="100000"/>
              <a:buFont typeface="Arial"/>
              <a:buChar char="•"/>
            </a:pPr>
            <a:r>
              <a:rPr sz="1300" b="1" i="0" dirty="0">
                <a:solidFill>
                  <a:srgbClr val="616161"/>
                </a:solidFill>
                <a:latin typeface="Proxima Nova"/>
              </a:rPr>
              <a:t>Interactive Coding:</a:t>
            </a:r>
            <a:r>
              <a:rPr sz="1300" b="0" i="0" dirty="0">
                <a:solidFill>
                  <a:srgbClr val="616161"/>
                </a:solidFill>
                <a:latin typeface="Proxima Nova"/>
              </a:rPr>
              <a:t> Be ready for hands-on sessions, quizzes, and a mini project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FLASHCOM INDONESIA on Unsplash</a:t>
            </a:r>
          </a:p>
        </p:txBody>
      </p:sp>
      <p:pic>
        <p:nvPicPr>
          <p:cNvPr id="15" name="Picture 14" descr="A logo for a company&#10;&#10;AI-generated content may be incorrect.">
            <a:extLst>
              <a:ext uri="{FF2B5EF4-FFF2-40B4-BE49-F238E27FC236}">
                <a16:creationId xmlns:a16="http://schemas.microsoft.com/office/drawing/2014/main" id="{F04DD254-D2A9-3012-33B5-C045EC17BAF8}"/>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For Loop with Ranges</a:t>
            </a:r>
          </a:p>
        </p:txBody>
      </p:sp>
      <p:sp>
        <p:nvSpPr>
          <p:cNvPr id="4" name="Subtitle 3"/>
          <p:cNvSpPr>
            <a:spLocks noGrp="1"/>
          </p:cNvSpPr>
          <p:nvPr>
            <p:ph type="subTitle" idx="13"/>
          </p:nvPr>
        </p:nvSpPr>
        <p:spPr/>
        <p:txBody>
          <a:bodyPr>
            <a:normAutofit/>
          </a:bodyPr>
          <a:lstStyle/>
          <a:p>
            <a:r>
              <a:t>Controlling Iteration in Steps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cndapbl7.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Range Function</a:t>
            </a:r>
          </a:p>
          <a:p>
            <a:pPr algn="ctr">
              <a:spcAft>
                <a:spcPts val="1200"/>
              </a:spcAft>
            </a:pPr>
            <a:r>
              <a:rPr sz="1300" b="0" i="0">
                <a:solidFill>
                  <a:srgbClr val="616161"/>
                </a:solidFill>
                <a:latin typeface="Proxima Nova"/>
              </a:rPr>
              <a:t>Generates sequences: range(start, stop, step).</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For Syntax</a:t>
            </a:r>
          </a:p>
          <a:p>
            <a:pPr algn="ctr">
              <a:spcAft>
                <a:spcPts val="1200"/>
              </a:spcAft>
            </a:pPr>
            <a:r>
              <a:rPr sz="1300" b="0" i="0">
                <a:solidFill>
                  <a:srgbClr val="616161"/>
                </a:solidFill>
                <a:latin typeface="Proxima Nova"/>
              </a:rPr>
              <a:t>for i in range(n): executes loop n times.</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0a3r55yc.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Customization</a:t>
            </a:r>
          </a:p>
          <a:p>
            <a:pPr algn="ctr">
              <a:spcAft>
                <a:spcPts val="1200"/>
              </a:spcAft>
            </a:pPr>
            <a:r>
              <a:rPr sz="1300" b="0" i="0">
                <a:solidFill>
                  <a:srgbClr val="616161"/>
                </a:solidFill>
                <a:latin typeface="Proxima Nova"/>
              </a:rPr>
              <a:t>Supports skipping, reversing, and offsetting.</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q28q4849.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Typical Uses</a:t>
            </a:r>
          </a:p>
          <a:p>
            <a:pPr algn="ctr">
              <a:spcAft>
                <a:spcPts val="1200"/>
              </a:spcAft>
            </a:pPr>
            <a:r>
              <a:rPr sz="1300" b="0" i="0">
                <a:solidFill>
                  <a:srgbClr val="616161"/>
                </a:solidFill>
                <a:latin typeface="Proxima Nova"/>
              </a:rPr>
              <a:t>Counting, indexing, and batch processing.</a:t>
            </a:r>
          </a:p>
        </p:txBody>
      </p:sp>
      <p:pic>
        <p:nvPicPr>
          <p:cNvPr id="3" name="Picture 2" descr="A logo for a company&#10;&#10;AI-generated content may be incorrect.">
            <a:extLst>
              <a:ext uri="{FF2B5EF4-FFF2-40B4-BE49-F238E27FC236}">
                <a16:creationId xmlns:a16="http://schemas.microsoft.com/office/drawing/2014/main" id="{E52C3743-7139-F4F0-B6B1-5AB4FFE946F2}"/>
              </a:ext>
            </a:extLst>
          </p:cNvPr>
          <p:cNvPicPr>
            <a:picLocks noChangeAspect="1"/>
          </p:cNvPicPr>
          <p:nvPr/>
        </p:nvPicPr>
        <p:blipFill>
          <a:blip r:embed="rId7"/>
          <a:stretch>
            <a:fillRect/>
          </a:stretch>
        </p:blipFill>
        <p:spPr>
          <a:xfrm>
            <a:off x="7028406" y="103326"/>
            <a:ext cx="2016946" cy="6095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Iterating over Lists and Strings</a:t>
            </a:r>
          </a:p>
        </p:txBody>
      </p:sp>
      <p:sp>
        <p:nvSpPr>
          <p:cNvPr id="4" name="Subtitle 3"/>
          <p:cNvSpPr>
            <a:spLocks noGrp="1"/>
          </p:cNvSpPr>
          <p:nvPr>
            <p:ph type="subTitle" idx="13"/>
          </p:nvPr>
        </p:nvSpPr>
        <p:spPr/>
        <p:txBody>
          <a:bodyPr>
            <a:normAutofit/>
          </a:bodyPr>
          <a:lstStyle/>
          <a:p>
            <a:r>
              <a:t>Handling Collections with Loops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List Iteration:</a:t>
            </a:r>
            <a:r>
              <a:rPr sz="1300" b="0" i="0">
                <a:solidFill>
                  <a:srgbClr val="616161"/>
                </a:solidFill>
                <a:latin typeface="Proxima Nova"/>
              </a:rPr>
              <a:t> Use for loops to access each item in a list.</a:t>
            </a:r>
          </a:p>
          <a:p>
            <a:pPr marL="228600" lvl="1" indent="-91440" algn="l">
              <a:spcBef>
                <a:spcPts val="1200"/>
              </a:spcBef>
              <a:spcAft>
                <a:spcPts val="0"/>
              </a:spcAft>
              <a:buSzPct val="100000"/>
              <a:buFont typeface="Arial"/>
              <a:buChar char="•"/>
            </a:pPr>
            <a:r>
              <a:rPr sz="1300" b="1" i="0">
                <a:solidFill>
                  <a:srgbClr val="616161"/>
                </a:solidFill>
                <a:latin typeface="Proxima Nova"/>
              </a:rPr>
              <a:t>String Iteration:</a:t>
            </a:r>
            <a:r>
              <a:rPr sz="1300" b="0" i="0">
                <a:solidFill>
                  <a:srgbClr val="616161"/>
                </a:solidFill>
                <a:latin typeface="Proxima Nova"/>
              </a:rPr>
              <a:t> Each character in a string is a loopable element.</a:t>
            </a:r>
          </a:p>
          <a:p>
            <a:pPr marL="228600" lvl="1" indent="-91440" algn="l">
              <a:spcBef>
                <a:spcPts val="1200"/>
              </a:spcBef>
              <a:spcAft>
                <a:spcPts val="0"/>
              </a:spcAft>
              <a:buSzPct val="100000"/>
              <a:buFont typeface="Arial"/>
              <a:buChar char="•"/>
            </a:pPr>
            <a:r>
              <a:rPr sz="1300" b="1" i="0">
                <a:solidFill>
                  <a:srgbClr val="616161"/>
                </a:solidFill>
                <a:latin typeface="Proxima Nova"/>
              </a:rPr>
              <a:t>Index-Free Access:</a:t>
            </a:r>
            <a:r>
              <a:rPr sz="1300" b="0" i="0">
                <a:solidFill>
                  <a:srgbClr val="616161"/>
                </a:solidFill>
                <a:latin typeface="Proxima Nova"/>
              </a:rPr>
              <a:t> Loop directly over elements without tracking indices.</a:t>
            </a:r>
          </a:p>
          <a:p>
            <a:pPr marL="228600" lvl="1" indent="-91440" algn="l">
              <a:spcBef>
                <a:spcPts val="1200"/>
              </a:spcBef>
              <a:spcAft>
                <a:spcPts val="0"/>
              </a:spcAft>
              <a:buSzPct val="100000"/>
              <a:buFont typeface="Arial"/>
              <a:buChar char="•"/>
            </a:pPr>
            <a:r>
              <a:rPr sz="1300" b="1" i="0">
                <a:solidFill>
                  <a:srgbClr val="616161"/>
                </a:solidFill>
                <a:latin typeface="Proxima Nova"/>
              </a:rPr>
              <a:t>Versatility:</a:t>
            </a:r>
            <a:r>
              <a:rPr sz="1300" b="0" i="0">
                <a:solidFill>
                  <a:srgbClr val="616161"/>
                </a:solidFill>
                <a:latin typeface="Proxima Nova"/>
              </a:rPr>
              <a:t> Supports nested structures and any iterable.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fy7md6kt.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National Cancer Institute on Unsplash</a:t>
            </a:r>
          </a:p>
        </p:txBody>
      </p:sp>
      <p:pic>
        <p:nvPicPr>
          <p:cNvPr id="3" name="Picture 2" descr="A logo for a company&#10;&#10;AI-generated content may be incorrect.">
            <a:extLst>
              <a:ext uri="{FF2B5EF4-FFF2-40B4-BE49-F238E27FC236}">
                <a16:creationId xmlns:a16="http://schemas.microsoft.com/office/drawing/2014/main" id="{F6C477CE-B83C-A86D-F4A9-B9BF3AA6FE76}"/>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While Loop in Practice</a:t>
            </a:r>
          </a:p>
        </p:txBody>
      </p:sp>
      <p:sp>
        <p:nvSpPr>
          <p:cNvPr id="4" name="Subtitle 3"/>
          <p:cNvSpPr>
            <a:spLocks noGrp="1"/>
          </p:cNvSpPr>
          <p:nvPr>
            <p:ph type="subTitle" idx="13"/>
          </p:nvPr>
        </p:nvSpPr>
        <p:spPr/>
        <p:txBody>
          <a:bodyPr>
            <a:normAutofit/>
          </a:bodyPr>
          <a:lstStyle/>
          <a:p>
            <a:r>
              <a:t>Executing Based on Conditions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247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Structure</a:t>
            </a:r>
          </a:p>
          <a:p>
            <a:pPr algn="ctr">
              <a:spcAft>
                <a:spcPts val="1200"/>
              </a:spcAft>
            </a:pPr>
            <a:r>
              <a:rPr sz="1300" b="0" i="0">
                <a:solidFill>
                  <a:srgbClr val="616161"/>
                </a:solidFill>
                <a:latin typeface="Proxima Nova"/>
              </a:rPr>
              <a:t>Executes block repeatedly while a condition is True.</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utjofima.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Flexible Iteration</a:t>
            </a:r>
          </a:p>
          <a:p>
            <a:pPr algn="ctr">
              <a:spcAft>
                <a:spcPts val="1200"/>
              </a:spcAft>
            </a:pPr>
            <a:r>
              <a:rPr sz="1300" b="0" i="0">
                <a:solidFill>
                  <a:srgbClr val="616161"/>
                </a:solidFill>
                <a:latin typeface="Proxima Nova"/>
              </a:rPr>
              <a:t>Good when the number of repetitions isn’t known beforehand.</a:t>
            </a:r>
          </a:p>
        </p:txBody>
      </p:sp>
      <p:sp>
        <p:nvSpPr>
          <p:cNvPr id="19" name="Rectangle 18"/>
          <p:cNvSpPr/>
          <p:nvPr/>
        </p:nvSpPr>
        <p:spPr>
          <a:xfrm>
            <a:off x="2286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kf35t4fw.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Risk of Infinite Loops</a:t>
            </a:r>
          </a:p>
          <a:p>
            <a:pPr algn="ctr">
              <a:spcAft>
                <a:spcPts val="1200"/>
              </a:spcAft>
            </a:pPr>
            <a:r>
              <a:rPr sz="1300" b="0" i="0">
                <a:solidFill>
                  <a:srgbClr val="616161"/>
                </a:solidFill>
                <a:latin typeface="Proxima Nova"/>
              </a:rPr>
              <a:t>Always update loop variables to ensure termination.</a:t>
            </a:r>
          </a:p>
        </p:txBody>
      </p:sp>
      <p:sp>
        <p:nvSpPr>
          <p:cNvPr id="24" name="Rectangle 23"/>
          <p:cNvSpPr/>
          <p:nvPr/>
        </p:nvSpPr>
        <p:spPr>
          <a:xfrm>
            <a:off x="47244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ta49wxwa.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Typical Uses</a:t>
            </a:r>
          </a:p>
          <a:p>
            <a:pPr algn="ctr">
              <a:spcAft>
                <a:spcPts val="1200"/>
              </a:spcAft>
            </a:pPr>
            <a:r>
              <a:rPr sz="1300" b="0" i="0">
                <a:solidFill>
                  <a:srgbClr val="616161"/>
                </a:solidFill>
                <a:latin typeface="Proxima Nova"/>
              </a:rPr>
              <a:t>Input validation, polling, retrying failed actions.</a:t>
            </a:r>
          </a:p>
        </p:txBody>
      </p:sp>
      <p:pic>
        <p:nvPicPr>
          <p:cNvPr id="3" name="Picture 2" descr="A logo for a company&#10;&#10;AI-generated content may be incorrect.">
            <a:extLst>
              <a:ext uri="{FF2B5EF4-FFF2-40B4-BE49-F238E27FC236}">
                <a16:creationId xmlns:a16="http://schemas.microsoft.com/office/drawing/2014/main" id="{71DDDC2B-D99A-C05B-03DA-1EA9D90A05D8}"/>
              </a:ext>
            </a:extLst>
          </p:cNvPr>
          <p:cNvPicPr>
            <a:picLocks noChangeAspect="1"/>
          </p:cNvPicPr>
          <p:nvPr/>
        </p:nvPicPr>
        <p:blipFill>
          <a:blip r:embed="rId7"/>
          <a:stretch>
            <a:fillRect/>
          </a:stretch>
        </p:blipFill>
        <p:spPr>
          <a:xfrm>
            <a:off x="7028406" y="103326"/>
            <a:ext cx="2016946" cy="6095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Loop Control Statements</a:t>
            </a:r>
          </a:p>
        </p:txBody>
      </p:sp>
      <p:sp>
        <p:nvSpPr>
          <p:cNvPr id="4" name="Subtitle 3"/>
          <p:cNvSpPr>
            <a:spLocks noGrp="1"/>
          </p:cNvSpPr>
          <p:nvPr>
            <p:ph type="subTitle" idx="13"/>
          </p:nvPr>
        </p:nvSpPr>
        <p:spPr/>
        <p:txBody>
          <a:bodyPr>
            <a:normAutofit/>
          </a:bodyPr>
          <a:lstStyle/>
          <a:p>
            <a:r>
              <a:t>break, continue, and pass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break:</a:t>
            </a:r>
            <a:r>
              <a:rPr sz="1300" b="0" i="0">
                <a:solidFill>
                  <a:srgbClr val="616161"/>
                </a:solidFill>
                <a:latin typeface="Proxima Nova"/>
              </a:rPr>
              <a:t> Exits the loop immediately, skipping remaining iterations.</a:t>
            </a:r>
          </a:p>
          <a:p>
            <a:pPr marL="228600" lvl="1" indent="-91440" algn="l">
              <a:spcBef>
                <a:spcPts val="1200"/>
              </a:spcBef>
              <a:spcAft>
                <a:spcPts val="0"/>
              </a:spcAft>
              <a:buSzPct val="100000"/>
              <a:buFont typeface="Arial"/>
              <a:buChar char="•"/>
            </a:pPr>
            <a:r>
              <a:rPr sz="1300" b="1" i="0">
                <a:solidFill>
                  <a:srgbClr val="616161"/>
                </a:solidFill>
                <a:latin typeface="Proxima Nova"/>
              </a:rPr>
              <a:t>continue:</a:t>
            </a:r>
            <a:r>
              <a:rPr sz="1300" b="0" i="0">
                <a:solidFill>
                  <a:srgbClr val="616161"/>
                </a:solidFill>
                <a:latin typeface="Proxima Nova"/>
              </a:rPr>
              <a:t> Skips the current iteration and proceeds to the next.</a:t>
            </a:r>
          </a:p>
          <a:p>
            <a:pPr marL="228600" lvl="1" indent="-91440" algn="l">
              <a:spcBef>
                <a:spcPts val="1200"/>
              </a:spcBef>
              <a:spcAft>
                <a:spcPts val="0"/>
              </a:spcAft>
              <a:buSzPct val="100000"/>
              <a:buFont typeface="Arial"/>
              <a:buChar char="•"/>
            </a:pPr>
            <a:r>
              <a:rPr sz="1300" b="1" i="0">
                <a:solidFill>
                  <a:srgbClr val="616161"/>
                </a:solidFill>
                <a:latin typeface="Proxima Nova"/>
              </a:rPr>
              <a:t>pass:</a:t>
            </a:r>
            <a:r>
              <a:rPr sz="1300" b="0" i="0">
                <a:solidFill>
                  <a:srgbClr val="616161"/>
                </a:solidFill>
                <a:latin typeface="Proxima Nova"/>
              </a:rPr>
              <a:t> Placeholder with no action; used to define empty blocks.</a:t>
            </a:r>
          </a:p>
          <a:p>
            <a:pPr marL="228600" lvl="1" indent="-91440" algn="l">
              <a:spcBef>
                <a:spcPts val="1200"/>
              </a:spcBef>
              <a:spcAft>
                <a:spcPts val="0"/>
              </a:spcAft>
              <a:buSzPct val="100000"/>
              <a:buFont typeface="Arial"/>
              <a:buChar char="•"/>
            </a:pPr>
            <a:r>
              <a:rPr sz="1300" b="1" i="0">
                <a:solidFill>
                  <a:srgbClr val="616161"/>
                </a:solidFill>
                <a:latin typeface="Proxima Nova"/>
              </a:rPr>
              <a:t>Use Wisely:</a:t>
            </a:r>
            <a:r>
              <a:rPr sz="1300" b="0" i="0">
                <a:solidFill>
                  <a:srgbClr val="616161"/>
                </a:solidFill>
                <a:latin typeface="Proxima Nova"/>
              </a:rPr>
              <a:t> Enhances flow control but overuse may reduce readability.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w9dl9gao.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Tonik on Unsplash</a:t>
            </a:r>
          </a:p>
        </p:txBody>
      </p:sp>
      <p:pic>
        <p:nvPicPr>
          <p:cNvPr id="3" name="Picture 2" descr="A logo for a company&#10;&#10;AI-generated content may be incorrect.">
            <a:extLst>
              <a:ext uri="{FF2B5EF4-FFF2-40B4-BE49-F238E27FC236}">
                <a16:creationId xmlns:a16="http://schemas.microsoft.com/office/drawing/2014/main" id="{F1487843-87E5-35A5-46CF-7DDFCCC8742A}"/>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Nested Loops</a:t>
            </a:r>
          </a:p>
        </p:txBody>
      </p:sp>
      <p:sp>
        <p:nvSpPr>
          <p:cNvPr id="4" name="Subtitle 3"/>
          <p:cNvSpPr>
            <a:spLocks noGrp="1"/>
          </p:cNvSpPr>
          <p:nvPr>
            <p:ph type="subTitle" idx="13"/>
          </p:nvPr>
        </p:nvSpPr>
        <p:spPr/>
        <p:txBody>
          <a:bodyPr>
            <a:normAutofit/>
          </a:bodyPr>
          <a:lstStyle/>
          <a:p>
            <a:r>
              <a:t>Handling Multi-Dimensional Structures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A loop inside another loop; useful for grids or matrices.</a:t>
            </a:r>
          </a:p>
          <a:p>
            <a:pPr marL="228600" lvl="1" indent="-91440" algn="l">
              <a:spcBef>
                <a:spcPts val="1200"/>
              </a:spcBef>
              <a:spcAft>
                <a:spcPts val="0"/>
              </a:spcAft>
              <a:buSzPct val="100000"/>
              <a:buFont typeface="Arial"/>
              <a:buChar char="•"/>
            </a:pPr>
            <a:r>
              <a:rPr sz="1300" b="1" i="0">
                <a:solidFill>
                  <a:srgbClr val="616161"/>
                </a:solidFill>
                <a:latin typeface="Proxima Nova"/>
              </a:rPr>
              <a:t>Common Uses:</a:t>
            </a:r>
            <a:r>
              <a:rPr sz="1300" b="0" i="0">
                <a:solidFill>
                  <a:srgbClr val="616161"/>
                </a:solidFill>
                <a:latin typeface="Proxima Nova"/>
              </a:rPr>
              <a:t> Iterating through lists of lists, tables, or coordinate systems.</a:t>
            </a:r>
          </a:p>
          <a:p>
            <a:pPr marL="228600" lvl="1" indent="-91440" algn="l">
              <a:spcBef>
                <a:spcPts val="1200"/>
              </a:spcBef>
              <a:spcAft>
                <a:spcPts val="0"/>
              </a:spcAft>
              <a:buSzPct val="100000"/>
              <a:buFont typeface="Arial"/>
              <a:buChar char="•"/>
            </a:pPr>
            <a:r>
              <a:rPr sz="1300" b="1" i="0">
                <a:solidFill>
                  <a:srgbClr val="616161"/>
                </a:solidFill>
                <a:latin typeface="Proxima Nova"/>
              </a:rPr>
              <a:t>Complexity:</a:t>
            </a:r>
            <a:r>
              <a:rPr sz="1300" b="0" i="0">
                <a:solidFill>
                  <a:srgbClr val="616161"/>
                </a:solidFill>
                <a:latin typeface="Proxima Nova"/>
              </a:rPr>
              <a:t> Can grow quickly—use with caution to maintain readability.</a:t>
            </a:r>
          </a:p>
          <a:p>
            <a:pPr marL="228600" lvl="1" indent="-91440" algn="l">
              <a:spcBef>
                <a:spcPts val="1200"/>
              </a:spcBef>
              <a:spcAft>
                <a:spcPts val="0"/>
              </a:spcAft>
              <a:buSzPct val="100000"/>
              <a:buFont typeface="Arial"/>
              <a:buChar char="•"/>
            </a:pPr>
            <a:r>
              <a:rPr sz="1300" b="1" i="0">
                <a:solidFill>
                  <a:srgbClr val="616161"/>
                </a:solidFill>
                <a:latin typeface="Proxima Nova"/>
              </a:rPr>
              <a:t>Optimization:</a:t>
            </a:r>
            <a:r>
              <a:rPr sz="1300" b="0" i="0">
                <a:solidFill>
                  <a:srgbClr val="616161"/>
                </a:solidFill>
                <a:latin typeface="Proxima Nova"/>
              </a:rPr>
              <a:t> Refactor nested loops using functions or list comprehensions.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djyslwq2.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Timothy Dykes on Unsplash</a:t>
            </a:r>
          </a:p>
        </p:txBody>
      </p:sp>
      <p:pic>
        <p:nvPicPr>
          <p:cNvPr id="3" name="Picture 2" descr="A logo for a company&#10;&#10;AI-generated content may be incorrect.">
            <a:extLst>
              <a:ext uri="{FF2B5EF4-FFF2-40B4-BE49-F238E27FC236}">
                <a16:creationId xmlns:a16="http://schemas.microsoft.com/office/drawing/2014/main" id="{4E93A390-0E01-9814-A5DC-3DA23DD74F3A}"/>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Loops in Real-World Data</a:t>
            </a:r>
          </a:p>
        </p:txBody>
      </p:sp>
      <p:sp>
        <p:nvSpPr>
          <p:cNvPr id="4" name="Subtitle 3"/>
          <p:cNvSpPr>
            <a:spLocks noGrp="1"/>
          </p:cNvSpPr>
          <p:nvPr>
            <p:ph type="subTitle" idx="13"/>
          </p:nvPr>
        </p:nvSpPr>
        <p:spPr/>
        <p:txBody>
          <a:bodyPr>
            <a:normAutofit/>
          </a:bodyPr>
          <a:lstStyle/>
          <a:p>
            <a:r>
              <a:t>Practical Applications of Iteration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Batch Processing:</a:t>
            </a:r>
            <a:r>
              <a:rPr sz="1300" b="0" i="0">
                <a:solidFill>
                  <a:srgbClr val="616161"/>
                </a:solidFill>
                <a:latin typeface="Proxima Nova"/>
              </a:rPr>
              <a:t> Iterate over large data sets for transformation or cleanup.</a:t>
            </a:r>
          </a:p>
          <a:p>
            <a:pPr marL="228600" lvl="1" indent="-91440" algn="l">
              <a:spcBef>
                <a:spcPts val="1200"/>
              </a:spcBef>
              <a:spcAft>
                <a:spcPts val="0"/>
              </a:spcAft>
              <a:buSzPct val="100000"/>
              <a:buFont typeface="Arial"/>
              <a:buChar char="•"/>
            </a:pPr>
            <a:r>
              <a:rPr sz="1300" b="1" i="0">
                <a:solidFill>
                  <a:srgbClr val="616161"/>
                </a:solidFill>
                <a:latin typeface="Proxima Nova"/>
              </a:rPr>
              <a:t>APIs &amp; Crawlers:</a:t>
            </a:r>
            <a:r>
              <a:rPr sz="1300" b="0" i="0">
                <a:solidFill>
                  <a:srgbClr val="616161"/>
                </a:solidFill>
                <a:latin typeface="Proxima Nova"/>
              </a:rPr>
              <a:t> Loop through URLs, API endpoints, or web pages.</a:t>
            </a:r>
          </a:p>
          <a:p>
            <a:pPr marL="228600" lvl="1" indent="-91440" algn="l">
              <a:spcBef>
                <a:spcPts val="1200"/>
              </a:spcBef>
              <a:spcAft>
                <a:spcPts val="0"/>
              </a:spcAft>
              <a:buSzPct val="100000"/>
              <a:buFont typeface="Arial"/>
              <a:buChar char="•"/>
            </a:pPr>
            <a:r>
              <a:rPr sz="1300" b="1" i="0">
                <a:solidFill>
                  <a:srgbClr val="616161"/>
                </a:solidFill>
                <a:latin typeface="Proxima Nova"/>
              </a:rPr>
              <a:t>Monitoring Systems:</a:t>
            </a:r>
            <a:r>
              <a:rPr sz="1300" b="0" i="0">
                <a:solidFill>
                  <a:srgbClr val="616161"/>
                </a:solidFill>
                <a:latin typeface="Proxima Nova"/>
              </a:rPr>
              <a:t> Use while loops to check sensor data or system logs.</a:t>
            </a:r>
          </a:p>
          <a:p>
            <a:pPr marL="228600" lvl="1" indent="-91440" algn="l">
              <a:spcBef>
                <a:spcPts val="1200"/>
              </a:spcBef>
              <a:spcAft>
                <a:spcPts val="0"/>
              </a:spcAft>
              <a:buSzPct val="100000"/>
              <a:buFont typeface="Arial"/>
              <a:buChar char="•"/>
            </a:pPr>
            <a:r>
              <a:rPr sz="1300" b="1" i="0">
                <a:solidFill>
                  <a:srgbClr val="616161"/>
                </a:solidFill>
                <a:latin typeface="Proxima Nova"/>
              </a:rPr>
              <a:t>Game Development:</a:t>
            </a:r>
            <a:r>
              <a:rPr sz="1300" b="0" i="0">
                <a:solidFill>
                  <a:srgbClr val="616161"/>
                </a:solidFill>
                <a:latin typeface="Proxima Nova"/>
              </a:rPr>
              <a:t> Animate frames or loop user events in real-time.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6d2f_qg5.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stem.T4L on Unsplash</a:t>
            </a:r>
          </a:p>
        </p:txBody>
      </p:sp>
      <p:pic>
        <p:nvPicPr>
          <p:cNvPr id="3" name="Picture 2" descr="A logo for a company&#10;&#10;AI-generated content may be incorrect.">
            <a:extLst>
              <a:ext uri="{FF2B5EF4-FFF2-40B4-BE49-F238E27FC236}">
                <a16:creationId xmlns:a16="http://schemas.microsoft.com/office/drawing/2014/main" id="{462D80E5-B5E9-F3DF-FF8E-A8B5F4FC81AD}"/>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Mini Project: ATM Simulation</a:t>
            </a:r>
          </a:p>
        </p:txBody>
      </p:sp>
      <p:sp>
        <p:nvSpPr>
          <p:cNvPr id="4" name="Subtitle 3"/>
          <p:cNvSpPr>
            <a:spLocks noGrp="1"/>
          </p:cNvSpPr>
          <p:nvPr>
            <p:ph type="subTitle" idx="13"/>
          </p:nvPr>
        </p:nvSpPr>
        <p:spPr/>
        <p:txBody>
          <a:bodyPr>
            <a:normAutofit/>
          </a:bodyPr>
          <a:lstStyle/>
          <a:p>
            <a:r>
              <a:t>Combining Conditionals and Loops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Objective:</a:t>
            </a:r>
            <a:r>
              <a:rPr sz="1300" b="0" i="0">
                <a:solidFill>
                  <a:srgbClr val="616161"/>
                </a:solidFill>
                <a:latin typeface="Proxima Nova"/>
              </a:rPr>
              <a:t> Create an ATM interface with login and transaction options.</a:t>
            </a:r>
          </a:p>
          <a:p>
            <a:pPr marL="228600" lvl="1" indent="-91440" algn="l">
              <a:spcBef>
                <a:spcPts val="1200"/>
              </a:spcBef>
              <a:spcAft>
                <a:spcPts val="0"/>
              </a:spcAft>
              <a:buSzPct val="100000"/>
              <a:buFont typeface="Arial"/>
              <a:buChar char="•"/>
            </a:pPr>
            <a:r>
              <a:rPr sz="1300" b="1" i="0">
                <a:solidFill>
                  <a:srgbClr val="616161"/>
                </a:solidFill>
                <a:latin typeface="Proxima Nova"/>
              </a:rPr>
              <a:t>Features:</a:t>
            </a:r>
            <a:r>
              <a:rPr sz="1300" b="0" i="0">
                <a:solidFill>
                  <a:srgbClr val="616161"/>
                </a:solidFill>
                <a:latin typeface="Proxima Nova"/>
              </a:rPr>
              <a:t> Withdraw, check balance, and exit using a loop and menu.</a:t>
            </a:r>
          </a:p>
          <a:p>
            <a:pPr marL="228600" lvl="1" indent="-91440" algn="l">
              <a:spcBef>
                <a:spcPts val="1200"/>
              </a:spcBef>
              <a:spcAft>
                <a:spcPts val="0"/>
              </a:spcAft>
              <a:buSzPct val="100000"/>
              <a:buFont typeface="Arial"/>
              <a:buChar char="•"/>
            </a:pPr>
            <a:r>
              <a:rPr sz="1300" b="1" i="0">
                <a:solidFill>
                  <a:srgbClr val="616161"/>
                </a:solidFill>
                <a:latin typeface="Proxima Nova"/>
              </a:rPr>
              <a:t>Login Attempt:</a:t>
            </a:r>
            <a:r>
              <a:rPr sz="1300" b="0" i="0">
                <a:solidFill>
                  <a:srgbClr val="616161"/>
                </a:solidFill>
                <a:latin typeface="Proxima Nova"/>
              </a:rPr>
              <a:t> Limit incorrect PIN entries using while and if.</a:t>
            </a:r>
          </a:p>
          <a:p>
            <a:pPr marL="228600" lvl="1" indent="-91440" algn="l">
              <a:spcBef>
                <a:spcPts val="1200"/>
              </a:spcBef>
              <a:spcAft>
                <a:spcPts val="0"/>
              </a:spcAft>
              <a:buSzPct val="100000"/>
              <a:buFont typeface="Arial"/>
              <a:buChar char="•"/>
            </a:pPr>
            <a:r>
              <a:rPr sz="1300" b="1" i="0">
                <a:solidFill>
                  <a:srgbClr val="616161"/>
                </a:solidFill>
                <a:latin typeface="Proxima Nova"/>
              </a:rPr>
              <a:t>Wrap Logic:</a:t>
            </a:r>
            <a:r>
              <a:rPr sz="1300" b="0" i="0">
                <a:solidFill>
                  <a:srgbClr val="616161"/>
                </a:solidFill>
                <a:latin typeface="Proxima Nova"/>
              </a:rPr>
              <a:t> Use loop to keep user in session until exit is chosen.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wn565th1.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ar java on Unsplash</a:t>
            </a:r>
          </a:p>
        </p:txBody>
      </p:sp>
      <p:pic>
        <p:nvPicPr>
          <p:cNvPr id="3" name="Picture 2" descr="A logo for a company&#10;&#10;AI-generated content may be incorrect.">
            <a:extLst>
              <a:ext uri="{FF2B5EF4-FFF2-40B4-BE49-F238E27FC236}">
                <a16:creationId xmlns:a16="http://schemas.microsoft.com/office/drawing/2014/main" id="{B8C7B7B8-984E-459D-5FB8-DCFEA83F9FD6}"/>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ATM Simulation: Implementation Steps</a:t>
            </a:r>
          </a:p>
        </p:txBody>
      </p:sp>
      <p:sp>
        <p:nvSpPr>
          <p:cNvPr id="4" name="Subtitle 3"/>
          <p:cNvSpPr>
            <a:spLocks noGrp="1"/>
          </p:cNvSpPr>
          <p:nvPr>
            <p:ph type="subTitle" idx="13"/>
          </p:nvPr>
        </p:nvSpPr>
        <p:spPr/>
        <p:txBody>
          <a:bodyPr>
            <a:normAutofit/>
          </a:bodyPr>
          <a:lstStyle/>
          <a:p>
            <a:r>
              <a:t>Code Flow and User Journey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Step 1: Login:</a:t>
            </a:r>
            <a:r>
              <a:rPr sz="1300" b="0" i="0">
                <a:solidFill>
                  <a:srgbClr val="616161"/>
                </a:solidFill>
                <a:latin typeface="Proxima Nova"/>
              </a:rPr>
              <a:t> Prompt for PIN and validate (max 3 attempts).</a:t>
            </a:r>
          </a:p>
          <a:p>
            <a:pPr marL="228600" lvl="1" indent="-91440" algn="l">
              <a:spcBef>
                <a:spcPts val="1200"/>
              </a:spcBef>
              <a:spcAft>
                <a:spcPts val="0"/>
              </a:spcAft>
              <a:buSzPct val="100000"/>
              <a:buFont typeface="Arial"/>
              <a:buChar char="•"/>
            </a:pPr>
            <a:r>
              <a:rPr sz="1300" b="1" i="0">
                <a:solidFill>
                  <a:srgbClr val="616161"/>
                </a:solidFill>
                <a:latin typeface="Proxima Nova"/>
              </a:rPr>
              <a:t>Step 2: Menu:</a:t>
            </a:r>
            <a:r>
              <a:rPr sz="1300" b="0" i="0">
                <a:solidFill>
                  <a:srgbClr val="616161"/>
                </a:solidFill>
                <a:latin typeface="Proxima Nova"/>
              </a:rPr>
              <a:t> Display choices: Check Balance, Withdraw, Exit.</a:t>
            </a:r>
          </a:p>
          <a:p>
            <a:pPr marL="228600" lvl="1" indent="-91440" algn="l">
              <a:spcBef>
                <a:spcPts val="1200"/>
              </a:spcBef>
              <a:spcAft>
                <a:spcPts val="0"/>
              </a:spcAft>
              <a:buSzPct val="100000"/>
              <a:buFont typeface="Arial"/>
              <a:buChar char="•"/>
            </a:pPr>
            <a:r>
              <a:rPr sz="1300" b="1" i="0">
                <a:solidFill>
                  <a:srgbClr val="616161"/>
                </a:solidFill>
                <a:latin typeface="Proxima Nova"/>
              </a:rPr>
              <a:t>Step 3: Logic:</a:t>
            </a:r>
            <a:r>
              <a:rPr sz="1300" b="0" i="0">
                <a:solidFill>
                  <a:srgbClr val="616161"/>
                </a:solidFill>
                <a:latin typeface="Proxima Nova"/>
              </a:rPr>
              <a:t> Use if-elif to handle selected options.</a:t>
            </a:r>
          </a:p>
          <a:p>
            <a:pPr marL="228600" lvl="1" indent="-91440" algn="l">
              <a:spcBef>
                <a:spcPts val="1200"/>
              </a:spcBef>
              <a:spcAft>
                <a:spcPts val="0"/>
              </a:spcAft>
              <a:buSzPct val="100000"/>
              <a:buFont typeface="Arial"/>
              <a:buChar char="•"/>
            </a:pPr>
            <a:r>
              <a:rPr sz="1300" b="1" i="0">
                <a:solidFill>
                  <a:srgbClr val="616161"/>
                </a:solidFill>
                <a:latin typeface="Proxima Nova"/>
              </a:rPr>
              <a:t>Step 4: Loop:</a:t>
            </a:r>
            <a:r>
              <a:rPr sz="1300" b="0" i="0">
                <a:solidFill>
                  <a:srgbClr val="616161"/>
                </a:solidFill>
                <a:latin typeface="Proxima Nova"/>
              </a:rPr>
              <a:t> Repeat until user exits using a while loop.</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Blake Connally on Unsplash</a:t>
            </a:r>
          </a:p>
        </p:txBody>
      </p:sp>
      <p:pic>
        <p:nvPicPr>
          <p:cNvPr id="3" name="Picture 2" descr="A logo for a company&#10;&#10;AI-generated content may be incorrect.">
            <a:extLst>
              <a:ext uri="{FF2B5EF4-FFF2-40B4-BE49-F238E27FC236}">
                <a16:creationId xmlns:a16="http://schemas.microsoft.com/office/drawing/2014/main" id="{ACB92B8D-B7EA-68F0-FB05-122E6940CBB3}"/>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ATM Simulation: Code Review</a:t>
            </a:r>
          </a:p>
        </p:txBody>
      </p:sp>
      <p:sp>
        <p:nvSpPr>
          <p:cNvPr id="4" name="Subtitle 3"/>
          <p:cNvSpPr>
            <a:spLocks noGrp="1"/>
          </p:cNvSpPr>
          <p:nvPr>
            <p:ph type="subTitle" idx="13"/>
          </p:nvPr>
        </p:nvSpPr>
        <p:spPr/>
        <p:txBody>
          <a:bodyPr>
            <a:normAutofit/>
          </a:bodyPr>
          <a:lstStyle/>
          <a:p>
            <a:r>
              <a:t>Sample Output and Discussion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Authentication:</a:t>
            </a:r>
            <a:r>
              <a:rPr sz="1300" b="0" i="0">
                <a:solidFill>
                  <a:srgbClr val="616161"/>
                </a:solidFill>
                <a:latin typeface="Proxima Nova"/>
              </a:rPr>
              <a:t> Show sample code for validating PIN.</a:t>
            </a:r>
          </a:p>
          <a:p>
            <a:pPr marL="228600" lvl="1" indent="-91440" algn="l">
              <a:spcBef>
                <a:spcPts val="1200"/>
              </a:spcBef>
              <a:spcAft>
                <a:spcPts val="0"/>
              </a:spcAft>
              <a:buSzPct val="100000"/>
              <a:buFont typeface="Arial"/>
              <a:buChar char="•"/>
            </a:pPr>
            <a:r>
              <a:rPr sz="1300" b="1" i="0">
                <a:solidFill>
                  <a:srgbClr val="616161"/>
                </a:solidFill>
                <a:latin typeface="Proxima Nova"/>
              </a:rPr>
              <a:t>Main Loop:</a:t>
            </a:r>
            <a:r>
              <a:rPr sz="1300" b="0" i="0">
                <a:solidFill>
                  <a:srgbClr val="616161"/>
                </a:solidFill>
                <a:latin typeface="Proxima Nova"/>
              </a:rPr>
              <a:t> Loop with menu display and input handling.</a:t>
            </a:r>
          </a:p>
          <a:p>
            <a:pPr marL="228600" lvl="1" indent="-91440" algn="l">
              <a:spcBef>
                <a:spcPts val="1200"/>
              </a:spcBef>
              <a:spcAft>
                <a:spcPts val="0"/>
              </a:spcAft>
              <a:buSzPct val="100000"/>
              <a:buFont typeface="Arial"/>
              <a:buChar char="•"/>
            </a:pPr>
            <a:r>
              <a:rPr sz="1300" b="1" i="0">
                <a:solidFill>
                  <a:srgbClr val="616161"/>
                </a:solidFill>
                <a:latin typeface="Proxima Nova"/>
              </a:rPr>
              <a:t>Withdraw Logic:</a:t>
            </a:r>
            <a:r>
              <a:rPr sz="1300" b="0" i="0">
                <a:solidFill>
                  <a:srgbClr val="616161"/>
                </a:solidFill>
                <a:latin typeface="Proxima Nova"/>
              </a:rPr>
              <a:t> Example condition checking balance before deduction.</a:t>
            </a:r>
          </a:p>
          <a:p>
            <a:pPr marL="228600" lvl="1" indent="-91440" algn="l">
              <a:spcBef>
                <a:spcPts val="1200"/>
              </a:spcBef>
              <a:spcAft>
                <a:spcPts val="0"/>
              </a:spcAft>
              <a:buSzPct val="100000"/>
              <a:buFont typeface="Arial"/>
              <a:buChar char="•"/>
            </a:pPr>
            <a:r>
              <a:rPr sz="1300" b="1" i="0">
                <a:solidFill>
                  <a:srgbClr val="616161"/>
                </a:solidFill>
                <a:latin typeface="Proxima Nova"/>
              </a:rPr>
              <a:t>Exit Case:</a:t>
            </a:r>
            <a:r>
              <a:rPr sz="1300" b="0" i="0">
                <a:solidFill>
                  <a:srgbClr val="616161"/>
                </a:solidFill>
                <a:latin typeface="Proxima Nova"/>
              </a:rPr>
              <a:t> Use break to exit the menu and close session.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Nate Grant on Unsplash</a:t>
            </a:r>
          </a:p>
        </p:txBody>
      </p:sp>
      <p:pic>
        <p:nvPicPr>
          <p:cNvPr id="3" name="Picture 2" descr="A logo for a company&#10;&#10;AI-generated content may be incorrect.">
            <a:extLst>
              <a:ext uri="{FF2B5EF4-FFF2-40B4-BE49-F238E27FC236}">
                <a16:creationId xmlns:a16="http://schemas.microsoft.com/office/drawing/2014/main" id="{DE0CE225-6102-5997-330B-DD5FB768E592}"/>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Peer Review Task</a:t>
            </a:r>
          </a:p>
        </p:txBody>
      </p:sp>
      <p:sp>
        <p:nvSpPr>
          <p:cNvPr id="4" name="Subtitle 3"/>
          <p:cNvSpPr>
            <a:spLocks noGrp="1"/>
          </p:cNvSpPr>
          <p:nvPr>
            <p:ph type="subTitle" idx="13"/>
          </p:nvPr>
        </p:nvSpPr>
        <p:spPr/>
        <p:txBody>
          <a:bodyPr>
            <a:normAutofit/>
          </a:bodyPr>
          <a:lstStyle/>
          <a:p>
            <a:r>
              <a:t>Evaluate Code Logic and Clarity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Review Guidelines:</a:t>
            </a:r>
            <a:r>
              <a:rPr sz="1300" b="0" i="0">
                <a:solidFill>
                  <a:srgbClr val="616161"/>
                </a:solidFill>
                <a:latin typeface="Proxima Nova"/>
              </a:rPr>
              <a:t> Check for structure, readability, and correctness.</a:t>
            </a:r>
          </a:p>
          <a:p>
            <a:pPr marL="228600" lvl="1" indent="-91440" algn="l">
              <a:spcBef>
                <a:spcPts val="1200"/>
              </a:spcBef>
              <a:spcAft>
                <a:spcPts val="0"/>
              </a:spcAft>
              <a:buSzPct val="100000"/>
              <a:buFont typeface="Arial"/>
              <a:buChar char="•"/>
            </a:pPr>
            <a:r>
              <a:rPr sz="1300" b="1" i="0">
                <a:solidFill>
                  <a:srgbClr val="616161"/>
                </a:solidFill>
                <a:latin typeface="Proxima Nova"/>
              </a:rPr>
              <a:t>Discussion:</a:t>
            </a:r>
            <a:r>
              <a:rPr sz="1300" b="0" i="0">
                <a:solidFill>
                  <a:srgbClr val="616161"/>
                </a:solidFill>
                <a:latin typeface="Proxima Nova"/>
              </a:rPr>
              <a:t> Identify strengths and improvement areas in peer code.</a:t>
            </a:r>
          </a:p>
          <a:p>
            <a:pPr marL="228600" lvl="1" indent="-91440" algn="l">
              <a:spcBef>
                <a:spcPts val="1200"/>
              </a:spcBef>
              <a:spcAft>
                <a:spcPts val="0"/>
              </a:spcAft>
              <a:buSzPct val="100000"/>
              <a:buFont typeface="Arial"/>
              <a:buChar char="•"/>
            </a:pPr>
            <a:r>
              <a:rPr sz="1300" b="1" i="0">
                <a:solidFill>
                  <a:srgbClr val="616161"/>
                </a:solidFill>
                <a:latin typeface="Proxima Nova"/>
              </a:rPr>
              <a:t>Bug Spotting:</a:t>
            </a:r>
            <a:r>
              <a:rPr sz="1300" b="0" i="0">
                <a:solidFill>
                  <a:srgbClr val="616161"/>
                </a:solidFill>
                <a:latin typeface="Proxima Nova"/>
              </a:rPr>
              <a:t> Find and suggest fixes for logic or flow errors.</a:t>
            </a:r>
          </a:p>
          <a:p>
            <a:pPr marL="228600" lvl="1" indent="-91440" algn="l">
              <a:spcBef>
                <a:spcPts val="1200"/>
              </a:spcBef>
              <a:spcAft>
                <a:spcPts val="0"/>
              </a:spcAft>
              <a:buSzPct val="100000"/>
              <a:buFont typeface="Arial"/>
              <a:buChar char="•"/>
            </a:pPr>
            <a:r>
              <a:rPr sz="1300" b="1" i="0">
                <a:solidFill>
                  <a:srgbClr val="616161"/>
                </a:solidFill>
                <a:latin typeface="Proxima Nova"/>
              </a:rPr>
              <a:t>Team Growth:</a:t>
            </a:r>
            <a:r>
              <a:rPr sz="1300" b="0" i="0">
                <a:solidFill>
                  <a:srgbClr val="616161"/>
                </a:solidFill>
                <a:latin typeface="Proxima Nova"/>
              </a:rPr>
              <a:t> Fosters collaboration and learning from others’ perspectives.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wn565th1.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ar java on Unsplash</a:t>
            </a:r>
          </a:p>
        </p:txBody>
      </p:sp>
      <p:pic>
        <p:nvPicPr>
          <p:cNvPr id="3" name="Picture 2" descr="A logo for a company&#10;&#10;AI-generated content may be incorrect.">
            <a:extLst>
              <a:ext uri="{FF2B5EF4-FFF2-40B4-BE49-F238E27FC236}">
                <a16:creationId xmlns:a16="http://schemas.microsoft.com/office/drawing/2014/main" id="{F4C244A2-93E5-13D1-82AB-6F8DEF5E5427}"/>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What are Control Statements?</a:t>
            </a:r>
          </a:p>
        </p:txBody>
      </p:sp>
      <p:sp>
        <p:nvSpPr>
          <p:cNvPr id="4" name="Subtitle 3"/>
          <p:cNvSpPr>
            <a:spLocks noGrp="1"/>
          </p:cNvSpPr>
          <p:nvPr>
            <p:ph type="subTitle" idx="13"/>
          </p:nvPr>
        </p:nvSpPr>
        <p:spPr/>
        <p:txBody>
          <a:bodyPr>
            <a:normAutofit/>
          </a:bodyPr>
          <a:lstStyle/>
          <a:p>
            <a:r>
              <a:t>Introduction to Logic Flow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Purpose:</a:t>
            </a:r>
            <a:r>
              <a:rPr sz="1300" b="0" i="0">
                <a:solidFill>
                  <a:srgbClr val="616161"/>
                </a:solidFill>
                <a:latin typeface="Proxima Nova"/>
              </a:rPr>
              <a:t> Control statements manage the decision-making flow within a program.</a:t>
            </a:r>
          </a:p>
          <a:p>
            <a:pPr marL="228600" lvl="1" indent="-91440" algn="l">
              <a:spcBef>
                <a:spcPts val="1200"/>
              </a:spcBef>
              <a:spcAft>
                <a:spcPts val="0"/>
              </a:spcAft>
              <a:buSzPct val="100000"/>
              <a:buFont typeface="Arial"/>
              <a:buChar char="•"/>
            </a:pPr>
            <a:r>
              <a:rPr sz="1300" b="1" i="0">
                <a:solidFill>
                  <a:srgbClr val="616161"/>
                </a:solidFill>
                <a:latin typeface="Proxima Nova"/>
              </a:rPr>
              <a:t>Categories:</a:t>
            </a:r>
            <a:r>
              <a:rPr sz="1300" b="0" i="0">
                <a:solidFill>
                  <a:srgbClr val="616161"/>
                </a:solidFill>
                <a:latin typeface="Proxima Nova"/>
              </a:rPr>
              <a:t> Divided into conditional (if, elif, else) and loop control (for, while, break, continue).</a:t>
            </a:r>
          </a:p>
          <a:p>
            <a:pPr marL="228600" lvl="1" indent="-91440" algn="l">
              <a:spcBef>
                <a:spcPts val="1200"/>
              </a:spcBef>
              <a:spcAft>
                <a:spcPts val="0"/>
              </a:spcAft>
              <a:buSzPct val="100000"/>
              <a:buFont typeface="Arial"/>
              <a:buChar char="•"/>
            </a:pPr>
            <a:r>
              <a:rPr sz="1300" b="1" i="0">
                <a:solidFill>
                  <a:srgbClr val="616161"/>
                </a:solidFill>
                <a:latin typeface="Proxima Nova"/>
              </a:rPr>
              <a:t>Importance:</a:t>
            </a:r>
            <a:r>
              <a:rPr sz="1300" b="0" i="0">
                <a:solidFill>
                  <a:srgbClr val="616161"/>
                </a:solidFill>
                <a:latin typeface="Proxima Nova"/>
              </a:rPr>
              <a:t> They enable logic, repetition, and dynamic behavior in code.</a:t>
            </a:r>
          </a:p>
          <a:p>
            <a:pPr marL="228600" lvl="1" indent="-91440" algn="l">
              <a:spcBef>
                <a:spcPts val="1200"/>
              </a:spcBef>
              <a:spcAft>
                <a:spcPts val="0"/>
              </a:spcAft>
              <a:buSzPct val="100000"/>
              <a:buFont typeface="Arial"/>
              <a:buChar char="•"/>
            </a:pPr>
            <a:r>
              <a:rPr sz="1300" b="1" i="0">
                <a:solidFill>
                  <a:srgbClr val="616161"/>
                </a:solidFill>
                <a:latin typeface="Proxima Nova"/>
              </a:rPr>
              <a:t>Real-World Examples:</a:t>
            </a:r>
            <a:r>
              <a:rPr sz="1300" b="0" i="0">
                <a:solidFill>
                  <a:srgbClr val="616161"/>
                </a:solidFill>
                <a:latin typeface="Proxima Nova"/>
              </a:rPr>
              <a:t> Used in authentication systems, automation tasks, and decision engines.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Nate Grant on Unsplash</a:t>
            </a:r>
          </a:p>
        </p:txBody>
      </p:sp>
      <p:pic>
        <p:nvPicPr>
          <p:cNvPr id="3" name="Picture 2" descr="A logo for a company&#10;&#10;AI-generated content may be incorrect.">
            <a:extLst>
              <a:ext uri="{FF2B5EF4-FFF2-40B4-BE49-F238E27FC236}">
                <a16:creationId xmlns:a16="http://schemas.microsoft.com/office/drawing/2014/main" id="{7CFD771B-3C09-4759-5950-F6559A580901}"/>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Summary and Homework</a:t>
            </a:r>
          </a:p>
        </p:txBody>
      </p:sp>
      <p:sp>
        <p:nvSpPr>
          <p:cNvPr id="4" name="Subtitle 3"/>
          <p:cNvSpPr>
            <a:spLocks noGrp="1"/>
          </p:cNvSpPr>
          <p:nvPr>
            <p:ph type="subTitle" idx="13"/>
          </p:nvPr>
        </p:nvSpPr>
        <p:spPr/>
        <p:txBody>
          <a:bodyPr>
            <a:normAutofit/>
          </a:bodyPr>
          <a:lstStyle/>
          <a:p>
            <a:r>
              <a:t>Wrap-Up of Day 2: Control Statements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Key Concepts:</a:t>
            </a:r>
            <a:r>
              <a:rPr sz="1300" b="0" i="0">
                <a:solidFill>
                  <a:srgbClr val="616161"/>
                </a:solidFill>
                <a:latin typeface="Proxima Nova"/>
              </a:rPr>
              <a:t> Mastered if-else, loops, nested logic, and control statements.</a:t>
            </a:r>
          </a:p>
          <a:p>
            <a:pPr marL="228600" lvl="1" indent="-91440" algn="l">
              <a:spcBef>
                <a:spcPts val="1200"/>
              </a:spcBef>
              <a:spcAft>
                <a:spcPts val="0"/>
              </a:spcAft>
              <a:buSzPct val="100000"/>
              <a:buFont typeface="Arial"/>
              <a:buChar char="•"/>
            </a:pPr>
            <a:r>
              <a:rPr sz="1300" b="1" i="0">
                <a:solidFill>
                  <a:srgbClr val="616161"/>
                </a:solidFill>
                <a:latin typeface="Proxima Nova"/>
              </a:rPr>
              <a:t>Mini Project:</a:t>
            </a:r>
            <a:r>
              <a:rPr sz="1300" b="0" i="0">
                <a:solidFill>
                  <a:srgbClr val="616161"/>
                </a:solidFill>
                <a:latin typeface="Proxima Nova"/>
              </a:rPr>
              <a:t> Completed ATM simulation using all core topics.</a:t>
            </a:r>
          </a:p>
          <a:p>
            <a:pPr marL="228600" lvl="1" indent="-91440" algn="l">
              <a:spcBef>
                <a:spcPts val="1200"/>
              </a:spcBef>
              <a:spcAft>
                <a:spcPts val="0"/>
              </a:spcAft>
              <a:buSzPct val="100000"/>
              <a:buFont typeface="Arial"/>
              <a:buChar char="•"/>
            </a:pPr>
            <a:r>
              <a:rPr sz="1300" b="1" i="0">
                <a:solidFill>
                  <a:srgbClr val="616161"/>
                </a:solidFill>
                <a:latin typeface="Proxima Nova"/>
              </a:rPr>
              <a:t>Peer Review:</a:t>
            </a:r>
            <a:r>
              <a:rPr sz="1300" b="0" i="0">
                <a:solidFill>
                  <a:srgbClr val="616161"/>
                </a:solidFill>
                <a:latin typeface="Proxima Nova"/>
              </a:rPr>
              <a:t> Practiced collaborative debugging and quality checks.</a:t>
            </a:r>
          </a:p>
          <a:p>
            <a:pPr marL="228600" lvl="1" indent="-91440" algn="l">
              <a:spcBef>
                <a:spcPts val="1200"/>
              </a:spcBef>
              <a:spcAft>
                <a:spcPts val="0"/>
              </a:spcAft>
              <a:buSzPct val="100000"/>
              <a:buFont typeface="Arial"/>
              <a:buChar char="•"/>
            </a:pPr>
            <a:r>
              <a:rPr sz="1300" b="1" i="0">
                <a:solidFill>
                  <a:srgbClr val="616161"/>
                </a:solidFill>
                <a:latin typeface="Proxima Nova"/>
              </a:rPr>
              <a:t>Homework:</a:t>
            </a:r>
            <a:r>
              <a:rPr sz="1300" b="0" i="0">
                <a:solidFill>
                  <a:srgbClr val="616161"/>
                </a:solidFill>
                <a:latin typeface="Proxima Nova"/>
              </a:rPr>
              <a:t> Create a calculator with looping menu and error handling.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nfxioi6_.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Kaleidico on Unsplash</a:t>
            </a:r>
          </a:p>
        </p:txBody>
      </p:sp>
      <p:pic>
        <p:nvPicPr>
          <p:cNvPr id="3" name="Picture 2" descr="A logo for a company&#10;&#10;AI-generated content may be incorrect.">
            <a:extLst>
              <a:ext uri="{FF2B5EF4-FFF2-40B4-BE49-F238E27FC236}">
                <a16:creationId xmlns:a16="http://schemas.microsoft.com/office/drawing/2014/main" id="{93FE3129-59F1-3287-3049-1CBACF443791}"/>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The 'if' Statement in Depth</a:t>
            </a:r>
          </a:p>
        </p:txBody>
      </p:sp>
      <p:sp>
        <p:nvSpPr>
          <p:cNvPr id="4" name="Subtitle 3"/>
          <p:cNvSpPr>
            <a:spLocks noGrp="1"/>
          </p:cNvSpPr>
          <p:nvPr>
            <p:ph type="subTitle" idx="13"/>
          </p:nvPr>
        </p:nvSpPr>
        <p:spPr/>
        <p:txBody>
          <a:bodyPr>
            <a:normAutofit/>
          </a:bodyPr>
          <a:lstStyle/>
          <a:p>
            <a:r>
              <a:t>Executing Code Based on Conditions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247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Basic Syntax</a:t>
            </a:r>
          </a:p>
          <a:p>
            <a:pPr algn="ctr">
              <a:spcAft>
                <a:spcPts val="1200"/>
              </a:spcAft>
            </a:pPr>
            <a:r>
              <a:rPr sz="1300" b="0" i="0">
                <a:solidFill>
                  <a:srgbClr val="616161"/>
                </a:solidFill>
                <a:latin typeface="Proxima Nova"/>
              </a:rPr>
              <a:t>if condition: executes a block only when the condition is True.</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xhxxjuzn.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Boolean Evaluation</a:t>
            </a:r>
          </a:p>
          <a:p>
            <a:pPr algn="ctr">
              <a:spcAft>
                <a:spcPts val="1200"/>
              </a:spcAft>
            </a:pPr>
            <a:r>
              <a:rPr sz="1300" b="0" i="0">
                <a:solidFill>
                  <a:srgbClr val="616161"/>
                </a:solidFill>
                <a:latin typeface="Proxima Nova"/>
              </a:rPr>
              <a:t>Conditions must return True or False. Use comparison or logical expressions.</a:t>
            </a:r>
          </a:p>
        </p:txBody>
      </p:sp>
      <p:sp>
        <p:nvSpPr>
          <p:cNvPr id="19" name="Rectangle 18"/>
          <p:cNvSpPr/>
          <p:nvPr/>
        </p:nvSpPr>
        <p:spPr>
          <a:xfrm>
            <a:off x="2286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Indentation Rule</a:t>
            </a:r>
          </a:p>
          <a:p>
            <a:pPr algn="ctr">
              <a:spcAft>
                <a:spcPts val="1200"/>
              </a:spcAft>
            </a:pPr>
            <a:r>
              <a:rPr sz="1300" b="0" i="0">
                <a:solidFill>
                  <a:srgbClr val="616161"/>
                </a:solidFill>
                <a:latin typeface="Proxima Nova"/>
              </a:rPr>
              <a:t>Indented block defines the controlled scope of 'if'.</a:t>
            </a:r>
          </a:p>
        </p:txBody>
      </p:sp>
      <p:sp>
        <p:nvSpPr>
          <p:cNvPr id="24" name="Rectangle 23"/>
          <p:cNvSpPr/>
          <p:nvPr/>
        </p:nvSpPr>
        <p:spPr>
          <a:xfrm>
            <a:off x="47244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Example</a:t>
            </a:r>
          </a:p>
          <a:p>
            <a:pPr algn="ctr">
              <a:spcAft>
                <a:spcPts val="1200"/>
              </a:spcAft>
            </a:pPr>
            <a:r>
              <a:rPr sz="1300" b="0" i="0">
                <a:solidFill>
                  <a:srgbClr val="616161"/>
                </a:solidFill>
                <a:latin typeface="Proxima Nova"/>
              </a:rPr>
              <a:t>if age &gt; 18: print("Eligible to vote")</a:t>
            </a:r>
          </a:p>
        </p:txBody>
      </p:sp>
      <p:pic>
        <p:nvPicPr>
          <p:cNvPr id="3" name="Picture 2" descr="A logo for a company&#10;&#10;AI-generated content may be incorrect.">
            <a:extLst>
              <a:ext uri="{FF2B5EF4-FFF2-40B4-BE49-F238E27FC236}">
                <a16:creationId xmlns:a16="http://schemas.microsoft.com/office/drawing/2014/main" id="{CE74C923-2852-DC22-3884-A9EFBF6829D6}"/>
              </a:ext>
            </a:extLst>
          </p:cNvPr>
          <p:cNvPicPr>
            <a:picLocks noChangeAspect="1"/>
          </p:cNvPicPr>
          <p:nvPr/>
        </p:nvPicPr>
        <p:blipFill>
          <a:blip r:embed="rId7"/>
          <a:stretch>
            <a:fillRect/>
          </a:stretch>
        </p:blipFill>
        <p:spPr>
          <a:xfrm>
            <a:off x="7028406" y="103326"/>
            <a:ext cx="2016946" cy="60959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elif and else Clauses</a:t>
            </a:r>
          </a:p>
        </p:txBody>
      </p:sp>
      <p:sp>
        <p:nvSpPr>
          <p:cNvPr id="4" name="Subtitle 3"/>
          <p:cNvSpPr>
            <a:spLocks noGrp="1"/>
          </p:cNvSpPr>
          <p:nvPr>
            <p:ph type="subTitle" idx="13"/>
          </p:nvPr>
        </p:nvSpPr>
        <p:spPr/>
        <p:txBody>
          <a:bodyPr>
            <a:normAutofit/>
          </a:bodyPr>
          <a:lstStyle/>
          <a:p>
            <a:r>
              <a:t>Handling Multiple and Default Conditions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0874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elif Keyword:</a:t>
            </a:r>
            <a:r>
              <a:rPr sz="1300" b="0" i="0">
                <a:solidFill>
                  <a:srgbClr val="616161"/>
                </a:solidFill>
                <a:latin typeface="Proxima Nova"/>
              </a:rPr>
              <a:t> Allows testing multiple conditions in sequence.</a:t>
            </a:r>
          </a:p>
          <a:p>
            <a:pPr marL="228600" lvl="1" indent="-91440" algn="l">
              <a:spcBef>
                <a:spcPts val="1200"/>
              </a:spcBef>
              <a:spcAft>
                <a:spcPts val="0"/>
              </a:spcAft>
              <a:buSzPct val="100000"/>
              <a:buFont typeface="Arial"/>
              <a:buChar char="•"/>
            </a:pPr>
            <a:r>
              <a:rPr sz="1300" b="1" i="0">
                <a:solidFill>
                  <a:srgbClr val="616161"/>
                </a:solidFill>
                <a:latin typeface="Proxima Nova"/>
              </a:rPr>
              <a:t>else Block:</a:t>
            </a:r>
            <a:r>
              <a:rPr sz="1300" b="0" i="0">
                <a:solidFill>
                  <a:srgbClr val="616161"/>
                </a:solidFill>
                <a:latin typeface="Proxima Nova"/>
              </a:rPr>
              <a:t> Captures all other cases when conditions are False.</a:t>
            </a:r>
          </a:p>
          <a:p>
            <a:pPr marL="228600" lvl="1" indent="-91440" algn="l">
              <a:spcBef>
                <a:spcPts val="1200"/>
              </a:spcBef>
              <a:spcAft>
                <a:spcPts val="0"/>
              </a:spcAft>
              <a:buSzPct val="100000"/>
              <a:buFont typeface="Arial"/>
              <a:buChar char="•"/>
            </a:pPr>
            <a:r>
              <a:rPr sz="1300" b="1" i="0">
                <a:solidFill>
                  <a:srgbClr val="616161"/>
                </a:solidFill>
                <a:latin typeface="Proxima Nova"/>
              </a:rPr>
              <a:t>Use Case:</a:t>
            </a:r>
            <a:r>
              <a:rPr sz="1300" b="0" i="0">
                <a:solidFill>
                  <a:srgbClr val="616161"/>
                </a:solidFill>
                <a:latin typeface="Proxima Nova"/>
              </a:rPr>
              <a:t> Ideal for scenarios with mutually exclusive outcomes.</a:t>
            </a:r>
          </a:p>
          <a:p>
            <a:pPr marL="228600" lvl="1" indent="-91440" algn="l">
              <a:spcBef>
                <a:spcPts val="1200"/>
              </a:spcBef>
              <a:spcAft>
                <a:spcPts val="0"/>
              </a:spcAft>
              <a:buSzPct val="100000"/>
              <a:buFont typeface="Arial"/>
              <a:buChar char="•"/>
            </a:pPr>
            <a:r>
              <a:rPr sz="1300" b="1" i="0">
                <a:solidFill>
                  <a:srgbClr val="616161"/>
                </a:solidFill>
                <a:latin typeface="Proxima Nova"/>
              </a:rPr>
              <a:t>Example:</a:t>
            </a:r>
            <a:r>
              <a:rPr sz="1300" b="0" i="0">
                <a:solidFill>
                  <a:srgbClr val="616161"/>
                </a:solidFill>
                <a:latin typeface="Proxima Nova"/>
              </a:rPr>
              <a:t> if x &gt; 0: ... elif x == 0: ... else: ...</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b3kybzy3.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Amanda Jones on Unsplash</a:t>
            </a:r>
          </a:p>
        </p:txBody>
      </p:sp>
      <p:pic>
        <p:nvPicPr>
          <p:cNvPr id="3" name="Picture 2" descr="A logo for a company&#10;&#10;AI-generated content may be incorrect.">
            <a:extLst>
              <a:ext uri="{FF2B5EF4-FFF2-40B4-BE49-F238E27FC236}">
                <a16:creationId xmlns:a16="http://schemas.microsoft.com/office/drawing/2014/main" id="{A3D31AB8-1881-8EA0-D729-3C0EE3459965}"/>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Practical Scenarios: if-elif-else</a:t>
            </a:r>
          </a:p>
        </p:txBody>
      </p:sp>
      <p:sp>
        <p:nvSpPr>
          <p:cNvPr id="4" name="Subtitle 3"/>
          <p:cNvSpPr>
            <a:spLocks noGrp="1"/>
          </p:cNvSpPr>
          <p:nvPr>
            <p:ph type="subTitle" idx="13"/>
          </p:nvPr>
        </p:nvSpPr>
        <p:spPr/>
        <p:txBody>
          <a:bodyPr>
            <a:normAutofit/>
          </a:bodyPr>
          <a:lstStyle/>
          <a:p>
            <a:r>
              <a:t>Logic Flow in Real Applications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Age-based Classification:</a:t>
            </a:r>
            <a:r>
              <a:rPr sz="1300" b="0" i="0">
                <a:solidFill>
                  <a:srgbClr val="616161"/>
                </a:solidFill>
                <a:latin typeface="Proxima Nova"/>
              </a:rPr>
              <a:t> Check age groups to assign categories (child, adult, senior).</a:t>
            </a:r>
          </a:p>
          <a:p>
            <a:pPr marL="228600" lvl="1" indent="-91440" algn="l">
              <a:spcBef>
                <a:spcPts val="1200"/>
              </a:spcBef>
              <a:spcAft>
                <a:spcPts val="0"/>
              </a:spcAft>
              <a:buSzPct val="100000"/>
              <a:buFont typeface="Arial"/>
              <a:buChar char="•"/>
            </a:pPr>
            <a:r>
              <a:rPr sz="1300" b="1" i="0">
                <a:solidFill>
                  <a:srgbClr val="616161"/>
                </a:solidFill>
                <a:latin typeface="Proxima Nova"/>
              </a:rPr>
              <a:t>Login Verification:</a:t>
            </a:r>
            <a:r>
              <a:rPr sz="1300" b="0" i="0">
                <a:solidFill>
                  <a:srgbClr val="616161"/>
                </a:solidFill>
                <a:latin typeface="Proxima Nova"/>
              </a:rPr>
              <a:t> Check username, then password, then lock status.</a:t>
            </a:r>
          </a:p>
          <a:p>
            <a:pPr marL="228600" lvl="1" indent="-91440" algn="l">
              <a:spcBef>
                <a:spcPts val="1200"/>
              </a:spcBef>
              <a:spcAft>
                <a:spcPts val="0"/>
              </a:spcAft>
              <a:buSzPct val="100000"/>
              <a:buFont typeface="Arial"/>
              <a:buChar char="•"/>
            </a:pPr>
            <a:r>
              <a:rPr sz="1300" b="1" i="0">
                <a:solidFill>
                  <a:srgbClr val="616161"/>
                </a:solidFill>
                <a:latin typeface="Proxima Nova"/>
              </a:rPr>
              <a:t>Traffic Light Control:</a:t>
            </a:r>
            <a:r>
              <a:rPr sz="1300" b="0" i="0">
                <a:solidFill>
                  <a:srgbClr val="616161"/>
                </a:solidFill>
                <a:latin typeface="Proxima Nova"/>
              </a:rPr>
              <a:t> Assign actions for red, yellow, and green signals.</a:t>
            </a:r>
          </a:p>
          <a:p>
            <a:pPr marL="228600" lvl="1" indent="-91440" algn="l">
              <a:spcBef>
                <a:spcPts val="1200"/>
              </a:spcBef>
              <a:spcAft>
                <a:spcPts val="0"/>
              </a:spcAft>
              <a:buSzPct val="100000"/>
              <a:buFont typeface="Arial"/>
              <a:buChar char="•"/>
            </a:pPr>
            <a:r>
              <a:rPr sz="1300" b="1" i="0">
                <a:solidFill>
                  <a:srgbClr val="616161"/>
                </a:solidFill>
                <a:latin typeface="Proxima Nova"/>
              </a:rPr>
              <a:t>Weather Advice:</a:t>
            </a:r>
            <a:r>
              <a:rPr sz="1300" b="0" i="0">
                <a:solidFill>
                  <a:srgbClr val="616161"/>
                </a:solidFill>
                <a:latin typeface="Proxima Nova"/>
              </a:rPr>
              <a:t> Use conditions to suggest actions (raincoat, sunscreen, etc.).</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wn565th1.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ar java on Unsplash</a:t>
            </a:r>
          </a:p>
        </p:txBody>
      </p:sp>
      <p:pic>
        <p:nvPicPr>
          <p:cNvPr id="3" name="Picture 2" descr="A logo for a company&#10;&#10;AI-generated content may be incorrect.">
            <a:extLst>
              <a:ext uri="{FF2B5EF4-FFF2-40B4-BE49-F238E27FC236}">
                <a16:creationId xmlns:a16="http://schemas.microsoft.com/office/drawing/2014/main" id="{5C81C4DC-0948-F1D7-AF99-D8D99E6E2DA6}"/>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Nested Conditionals</a:t>
            </a:r>
          </a:p>
        </p:txBody>
      </p:sp>
      <p:sp>
        <p:nvSpPr>
          <p:cNvPr id="4" name="Subtitle 3"/>
          <p:cNvSpPr>
            <a:spLocks noGrp="1"/>
          </p:cNvSpPr>
          <p:nvPr>
            <p:ph type="subTitle" idx="13"/>
          </p:nvPr>
        </p:nvSpPr>
        <p:spPr/>
        <p:txBody>
          <a:bodyPr>
            <a:normAutofit/>
          </a:bodyPr>
          <a:lstStyle/>
          <a:p>
            <a:r>
              <a:t>Multi-Level Decision Structures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Structure</a:t>
            </a:r>
          </a:p>
          <a:p>
            <a:pPr algn="ctr">
              <a:spcAft>
                <a:spcPts val="1200"/>
              </a:spcAft>
            </a:pPr>
            <a:r>
              <a:rPr sz="1300" b="0" i="0">
                <a:solidFill>
                  <a:srgbClr val="616161"/>
                </a:solidFill>
                <a:latin typeface="Proxima Nova"/>
              </a:rPr>
              <a:t>An if-else block inside another conditional block.</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goufzgin.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Use Case</a:t>
            </a:r>
          </a:p>
          <a:p>
            <a:pPr algn="ctr">
              <a:spcAft>
                <a:spcPts val="1200"/>
              </a:spcAft>
            </a:pPr>
            <a:r>
              <a:rPr sz="1300" b="0" i="0">
                <a:solidFill>
                  <a:srgbClr val="616161"/>
                </a:solidFill>
                <a:latin typeface="Proxima Nova"/>
              </a:rPr>
              <a:t>Used when decisions depend on a sequence of conditions.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Syntax Sensitivity</a:t>
            </a:r>
          </a:p>
          <a:p>
            <a:pPr algn="ctr">
              <a:spcAft>
                <a:spcPts val="1200"/>
              </a:spcAft>
            </a:pPr>
            <a:r>
              <a:rPr sz="1300" b="0" i="0">
                <a:solidFill>
                  <a:srgbClr val="616161"/>
                </a:solidFill>
                <a:latin typeface="Proxima Nova"/>
              </a:rPr>
              <a:t>Requires strict indentation alignment for clarity and function.</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Complexity Warning</a:t>
            </a:r>
          </a:p>
          <a:p>
            <a:pPr algn="ctr">
              <a:spcAft>
                <a:spcPts val="1200"/>
              </a:spcAft>
            </a:pPr>
            <a:r>
              <a:rPr sz="1300" b="0" i="0">
                <a:solidFill>
                  <a:srgbClr val="616161"/>
                </a:solidFill>
                <a:latin typeface="Proxima Nova"/>
              </a:rPr>
              <a:t>Avoid deeply nested logic—refactor using functions when needed.</a:t>
            </a:r>
          </a:p>
        </p:txBody>
      </p:sp>
      <p:pic>
        <p:nvPicPr>
          <p:cNvPr id="3" name="Picture 2" descr="A logo for a company&#10;&#10;AI-generated content may be incorrect.">
            <a:extLst>
              <a:ext uri="{FF2B5EF4-FFF2-40B4-BE49-F238E27FC236}">
                <a16:creationId xmlns:a16="http://schemas.microsoft.com/office/drawing/2014/main" id="{A58E8069-E3DD-FE5C-F912-C2BE9570F429}"/>
              </a:ext>
            </a:extLst>
          </p:cNvPr>
          <p:cNvPicPr>
            <a:picLocks noChangeAspect="1"/>
          </p:cNvPicPr>
          <p:nvPr/>
        </p:nvPicPr>
        <p:blipFill>
          <a:blip r:embed="rId7"/>
          <a:stretch>
            <a:fillRect/>
          </a:stretch>
        </p:blipFill>
        <p:spPr>
          <a:xfrm>
            <a:off x="7028406" y="110414"/>
            <a:ext cx="2016946" cy="6095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Common Mistakes in Conditionals</a:t>
            </a:r>
          </a:p>
        </p:txBody>
      </p:sp>
      <p:sp>
        <p:nvSpPr>
          <p:cNvPr id="4" name="Subtitle 3"/>
          <p:cNvSpPr>
            <a:spLocks noGrp="1"/>
          </p:cNvSpPr>
          <p:nvPr>
            <p:ph type="subTitle" idx="13"/>
          </p:nvPr>
        </p:nvSpPr>
        <p:spPr/>
        <p:txBody>
          <a:bodyPr>
            <a:normAutofit/>
          </a:bodyPr>
          <a:lstStyle/>
          <a:p>
            <a:r>
              <a:t>Avoiding Bugs in if-elif-else Logic</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Missing Indentation:</a:t>
            </a:r>
            <a:r>
              <a:rPr sz="1300" b="0" i="0">
                <a:solidFill>
                  <a:srgbClr val="616161"/>
                </a:solidFill>
                <a:latin typeface="Proxima Nova"/>
              </a:rPr>
              <a:t> Incorrect indentation leads to logic errors and crashes.</a:t>
            </a:r>
          </a:p>
          <a:p>
            <a:pPr marL="228600" lvl="1" indent="-91440" algn="l">
              <a:spcBef>
                <a:spcPts val="1200"/>
              </a:spcBef>
              <a:spcAft>
                <a:spcPts val="0"/>
              </a:spcAft>
              <a:buSzPct val="100000"/>
              <a:buFont typeface="Arial"/>
              <a:buChar char="•"/>
            </a:pPr>
            <a:r>
              <a:rPr sz="1300" b="1" i="0">
                <a:solidFill>
                  <a:srgbClr val="616161"/>
                </a:solidFill>
                <a:latin typeface="Proxima Nova"/>
              </a:rPr>
              <a:t>Unreachable Code:</a:t>
            </a:r>
            <a:r>
              <a:rPr sz="1300" b="0" i="0">
                <a:solidFill>
                  <a:srgbClr val="616161"/>
                </a:solidFill>
                <a:latin typeface="Proxima Nova"/>
              </a:rPr>
              <a:t> Else after return or break in if makes subsequent code redundant.</a:t>
            </a:r>
          </a:p>
          <a:p>
            <a:pPr marL="228600" lvl="1" indent="-91440" algn="l">
              <a:spcBef>
                <a:spcPts val="1200"/>
              </a:spcBef>
              <a:spcAft>
                <a:spcPts val="0"/>
              </a:spcAft>
              <a:buSzPct val="100000"/>
              <a:buFont typeface="Arial"/>
              <a:buChar char="•"/>
            </a:pPr>
            <a:r>
              <a:rPr sz="1300" b="1" i="0">
                <a:solidFill>
                  <a:srgbClr val="616161"/>
                </a:solidFill>
                <a:latin typeface="Proxima Nova"/>
              </a:rPr>
              <a:t>Misordered Checks:</a:t>
            </a:r>
            <a:r>
              <a:rPr sz="1300" b="0" i="0">
                <a:solidFill>
                  <a:srgbClr val="616161"/>
                </a:solidFill>
                <a:latin typeface="Proxima Nova"/>
              </a:rPr>
              <a:t> Place the most likely conditions first for performance.</a:t>
            </a:r>
          </a:p>
          <a:p>
            <a:pPr marL="228600" lvl="1" indent="-91440" algn="l">
              <a:spcBef>
                <a:spcPts val="1200"/>
              </a:spcBef>
              <a:spcAft>
                <a:spcPts val="0"/>
              </a:spcAft>
              <a:buSzPct val="100000"/>
              <a:buFont typeface="Arial"/>
              <a:buChar char="•"/>
            </a:pPr>
            <a:r>
              <a:rPr sz="1300" b="1" i="0">
                <a:solidFill>
                  <a:srgbClr val="616161"/>
                </a:solidFill>
                <a:latin typeface="Proxima Nova"/>
              </a:rPr>
              <a:t>Incorrect Conditions:</a:t>
            </a:r>
            <a:r>
              <a:rPr sz="1300" b="0" i="0">
                <a:solidFill>
                  <a:srgbClr val="616161"/>
                </a:solidFill>
                <a:latin typeface="Proxima Nova"/>
              </a:rPr>
              <a:t> Confusing == with = or misusing logical operators.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buuxn_j1.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SOULSANA on Unsplash</a:t>
            </a:r>
          </a:p>
        </p:txBody>
      </p:sp>
      <p:pic>
        <p:nvPicPr>
          <p:cNvPr id="3" name="Picture 2" descr="A logo for a company&#10;&#10;AI-generated content may be incorrect.">
            <a:extLst>
              <a:ext uri="{FF2B5EF4-FFF2-40B4-BE49-F238E27FC236}">
                <a16:creationId xmlns:a16="http://schemas.microsoft.com/office/drawing/2014/main" id="{6F0DBF8B-8702-C08B-D3AD-FC6F2FCDCBD4}"/>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Mini Quiz: Predict the Output</a:t>
            </a:r>
          </a:p>
        </p:txBody>
      </p:sp>
      <p:sp>
        <p:nvSpPr>
          <p:cNvPr id="4" name="Subtitle 3"/>
          <p:cNvSpPr>
            <a:spLocks noGrp="1"/>
          </p:cNvSpPr>
          <p:nvPr>
            <p:ph type="subTitle" idx="13"/>
          </p:nvPr>
        </p:nvSpPr>
        <p:spPr/>
        <p:txBody>
          <a:bodyPr>
            <a:normAutofit/>
          </a:bodyPr>
          <a:lstStyle/>
          <a:p>
            <a:r>
              <a:t>Control Logic Practice Challenge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8817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Conditional Puzzle:</a:t>
            </a:r>
            <a:r>
              <a:rPr sz="1300" b="0" i="0">
                <a:solidFill>
                  <a:srgbClr val="616161"/>
                </a:solidFill>
                <a:latin typeface="Proxima Nova"/>
              </a:rPr>
              <a:t> What will be the output of this nested if-else code?</a:t>
            </a:r>
          </a:p>
          <a:p>
            <a:pPr marL="228600" lvl="1" indent="-91440" algn="l">
              <a:spcBef>
                <a:spcPts val="1200"/>
              </a:spcBef>
              <a:spcAft>
                <a:spcPts val="0"/>
              </a:spcAft>
              <a:buSzPct val="100000"/>
              <a:buFont typeface="Arial"/>
              <a:buChar char="•"/>
            </a:pPr>
            <a:r>
              <a:rPr sz="1300" b="1" i="0">
                <a:solidFill>
                  <a:srgbClr val="616161"/>
                </a:solidFill>
                <a:latin typeface="Proxima Nova"/>
              </a:rPr>
              <a:t>Code Block:</a:t>
            </a:r>
            <a:r>
              <a:rPr sz="1300" b="0" i="0">
                <a:solidFill>
                  <a:srgbClr val="616161"/>
                </a:solidFill>
                <a:latin typeface="Proxima Nova"/>
              </a:rPr>
              <a:t> x = 10 if x &gt; 5: if x &lt; 15: print("A") else: print("B") else: print("C")</a:t>
            </a:r>
          </a:p>
          <a:p>
            <a:pPr marL="228600" lvl="1" indent="-91440" algn="l">
              <a:spcBef>
                <a:spcPts val="1200"/>
              </a:spcBef>
              <a:spcAft>
                <a:spcPts val="0"/>
              </a:spcAft>
              <a:buSzPct val="100000"/>
              <a:buFont typeface="Arial"/>
              <a:buChar char="•"/>
            </a:pPr>
            <a:r>
              <a:rPr sz="1300" b="1" i="0">
                <a:solidFill>
                  <a:srgbClr val="616161"/>
                </a:solidFill>
                <a:latin typeface="Proxima Nova"/>
              </a:rPr>
              <a:t>Answer Choices:</a:t>
            </a:r>
            <a:r>
              <a:rPr sz="1300" b="0" i="0">
                <a:solidFill>
                  <a:srgbClr val="616161"/>
                </a:solidFill>
                <a:latin typeface="Proxima Nova"/>
              </a:rPr>
              <a:t> A) A B) B C) C D) Error</a:t>
            </a:r>
          </a:p>
          <a:p>
            <a:pPr marL="228600" lvl="1" indent="-91440" algn="l">
              <a:spcBef>
                <a:spcPts val="1200"/>
              </a:spcBef>
              <a:spcAft>
                <a:spcPts val="0"/>
              </a:spcAft>
              <a:buSzPct val="100000"/>
              <a:buFont typeface="Arial"/>
              <a:buChar char="•"/>
            </a:pPr>
            <a:r>
              <a:rPr sz="1300" b="1" i="0">
                <a:solidFill>
                  <a:srgbClr val="616161"/>
                </a:solidFill>
                <a:latin typeface="Proxima Nova"/>
              </a:rPr>
              <a:t>Correct Answer:</a:t>
            </a:r>
            <a:r>
              <a:rPr sz="1300" b="0" i="0">
                <a:solidFill>
                  <a:srgbClr val="616161"/>
                </a:solidFill>
                <a:latin typeface="Proxima Nova"/>
              </a:rPr>
              <a:t> A — both conditions are satisfied.</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Ilija Boshkov on Unsplash</a:t>
            </a:r>
          </a:p>
        </p:txBody>
      </p:sp>
      <p:pic>
        <p:nvPicPr>
          <p:cNvPr id="3" name="Picture 2" descr="A logo for a company&#10;&#10;AI-generated content may be incorrect.">
            <a:extLst>
              <a:ext uri="{FF2B5EF4-FFF2-40B4-BE49-F238E27FC236}">
                <a16:creationId xmlns:a16="http://schemas.microsoft.com/office/drawing/2014/main" id="{0F75884C-4704-689D-DAC2-D374EAD8E0C1}"/>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Introduction to Loops</a:t>
            </a:r>
          </a:p>
        </p:txBody>
      </p:sp>
      <p:sp>
        <p:nvSpPr>
          <p:cNvPr id="4" name="Subtitle 3"/>
          <p:cNvSpPr>
            <a:spLocks noGrp="1"/>
          </p:cNvSpPr>
          <p:nvPr>
            <p:ph type="subTitle" idx="13"/>
          </p:nvPr>
        </p:nvSpPr>
        <p:spPr/>
        <p:txBody>
          <a:bodyPr>
            <a:normAutofit/>
          </a:bodyPr>
          <a:lstStyle/>
          <a:p>
            <a:r>
              <a:t>Automating Repetition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For Loop:</a:t>
            </a:r>
            <a:r>
              <a:rPr sz="1300" b="0" i="0">
                <a:solidFill>
                  <a:srgbClr val="616161"/>
                </a:solidFill>
                <a:latin typeface="Proxima Nova"/>
              </a:rPr>
              <a:t> Iterates over sequences like lists, strings, and ranges.</a:t>
            </a:r>
          </a:p>
          <a:p>
            <a:pPr marL="228600" lvl="1" indent="-91440" algn="l">
              <a:spcBef>
                <a:spcPts val="1200"/>
              </a:spcBef>
              <a:spcAft>
                <a:spcPts val="0"/>
              </a:spcAft>
              <a:buSzPct val="100000"/>
              <a:buFont typeface="Arial"/>
              <a:buChar char="•"/>
            </a:pPr>
            <a:r>
              <a:rPr sz="1300" b="1" i="0">
                <a:solidFill>
                  <a:srgbClr val="616161"/>
                </a:solidFill>
                <a:latin typeface="Proxima Nova"/>
              </a:rPr>
              <a:t>While Loop:</a:t>
            </a:r>
            <a:r>
              <a:rPr sz="1300" b="0" i="0">
                <a:solidFill>
                  <a:srgbClr val="616161"/>
                </a:solidFill>
                <a:latin typeface="Proxima Nova"/>
              </a:rPr>
              <a:t> Executes as long as a condition remains true.</a:t>
            </a:r>
          </a:p>
          <a:p>
            <a:pPr marL="228600" lvl="1" indent="-91440" algn="l">
              <a:spcBef>
                <a:spcPts val="1200"/>
              </a:spcBef>
              <a:spcAft>
                <a:spcPts val="0"/>
              </a:spcAft>
              <a:buSzPct val="100000"/>
              <a:buFont typeface="Arial"/>
              <a:buChar char="•"/>
            </a:pPr>
            <a:r>
              <a:rPr sz="1300" b="1" i="0">
                <a:solidFill>
                  <a:srgbClr val="616161"/>
                </a:solidFill>
                <a:latin typeface="Proxima Nova"/>
              </a:rPr>
              <a:t>Control Flow:</a:t>
            </a:r>
            <a:r>
              <a:rPr sz="1300" b="0" i="0">
                <a:solidFill>
                  <a:srgbClr val="616161"/>
                </a:solidFill>
                <a:latin typeface="Proxima Nova"/>
              </a:rPr>
              <a:t> Loops enable automation, iteration, and data processing.</a:t>
            </a:r>
          </a:p>
          <a:p>
            <a:pPr marL="228600" lvl="1" indent="-91440" algn="l">
              <a:spcBef>
                <a:spcPts val="1200"/>
              </a:spcBef>
              <a:spcAft>
                <a:spcPts val="0"/>
              </a:spcAft>
              <a:buSzPct val="100000"/>
              <a:buFont typeface="Arial"/>
              <a:buChar char="•"/>
            </a:pPr>
            <a:r>
              <a:rPr sz="1300" b="1" i="0">
                <a:solidFill>
                  <a:srgbClr val="616161"/>
                </a:solidFill>
                <a:latin typeface="Proxima Nova"/>
              </a:rPr>
              <a:t>Efficiency:</a:t>
            </a:r>
            <a:r>
              <a:rPr sz="1300" b="0" i="0">
                <a:solidFill>
                  <a:srgbClr val="616161"/>
                </a:solidFill>
                <a:latin typeface="Proxima Nova"/>
              </a:rPr>
              <a:t> Loops reduce code duplication and improve readability.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Nate Grant on Unsplash</a:t>
            </a:r>
          </a:p>
        </p:txBody>
      </p:sp>
      <p:pic>
        <p:nvPicPr>
          <p:cNvPr id="3" name="Picture 2" descr="A logo for a company&#10;&#10;AI-generated content may be incorrect.">
            <a:extLst>
              <a:ext uri="{FF2B5EF4-FFF2-40B4-BE49-F238E27FC236}">
                <a16:creationId xmlns:a16="http://schemas.microsoft.com/office/drawing/2014/main" id="{84313F39-7607-205E-1F68-8431E7C4DB47}"/>
              </a:ext>
            </a:extLst>
          </p:cNvPr>
          <p:cNvPicPr>
            <a:picLocks noChangeAspect="1"/>
          </p:cNvPicPr>
          <p:nvPr/>
        </p:nvPicPr>
        <p:blipFill>
          <a:blip r:embed="rId4"/>
          <a:stretch>
            <a:fillRect/>
          </a:stretch>
        </p:blipFill>
        <p:spPr>
          <a:xfrm>
            <a:off x="7028406" y="103326"/>
            <a:ext cx="2016946" cy="609599"/>
          </a:xfrm>
          <a:prstGeom prst="rect">
            <a:avLst/>
          </a:prstGeom>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3541</Words>
  <Application>Microsoft Macintosh PowerPoint</Application>
  <PresentationFormat>On-screen Show (16:9)</PresentationFormat>
  <Paragraphs>264</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Proxima Nova</vt:lpstr>
      <vt:lpstr>Spearmint</vt:lpstr>
      <vt:lpstr>Welcome Back!</vt:lpstr>
      <vt:lpstr>What are Control Statements?</vt:lpstr>
      <vt:lpstr>The 'if' Statement in Depth</vt:lpstr>
      <vt:lpstr>elif and else Clauses</vt:lpstr>
      <vt:lpstr>Practical Scenarios: if-elif-else</vt:lpstr>
      <vt:lpstr>Nested Conditionals</vt:lpstr>
      <vt:lpstr>Common Mistakes in Conditionals</vt:lpstr>
      <vt:lpstr>Mini Quiz: Predict the Output</vt:lpstr>
      <vt:lpstr>Introduction to Loops</vt:lpstr>
      <vt:lpstr>For Loop with Ranges</vt:lpstr>
      <vt:lpstr>Iterating over Lists and Strings</vt:lpstr>
      <vt:lpstr>While Loop in Practice</vt:lpstr>
      <vt:lpstr>Loop Control Statements</vt:lpstr>
      <vt:lpstr>Nested Loops</vt:lpstr>
      <vt:lpstr>Loops in Real-World Data</vt:lpstr>
      <vt:lpstr>Mini Project: ATM Simulation</vt:lpstr>
      <vt:lpstr>ATM Simulation: Implementation Steps</vt:lpstr>
      <vt:lpstr>ATM Simulation: Code Review</vt:lpstr>
      <vt:lpstr>Peer Review Task</vt:lpstr>
      <vt:lpstr>Summary and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Chandramouli Das</cp:lastModifiedBy>
  <cp:revision>5</cp:revision>
  <dcterms:modified xsi:type="dcterms:W3CDTF">2025-05-19T03:20:40Z</dcterms:modified>
</cp:coreProperties>
</file>